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fntdata" ContentType="application/x-fontdata"/>
  <Default Extension="bmp" ContentType="image/bmp"/>
  <Default Extension="jpeg" ContentType="image/jpeg"/>
  <Default Extension="png" ContentType="image/png"/>
  <Default Extension="gif" ContentType="image/gif"/>
  <Default Extension="tif" ContentType="image/tif"/>
  <Default Extension="emf" ContentType="image/x-emf"/>
  <Default Extension="wmf" ContentType="image/x-wmf"/>
  <Default Extension="pct" ContentType="image/pct"/>
  <Default Extension="pcx" ContentType="image/pcx"/>
  <Default Extension="tga" ContentType="image/tga"/>
  <Default Extension="svg" ContentType="image/svg+xml"/>
  <Default Extension="webp" ContentType="image/webp"/>
  <Default Extension="avi" ContentType="video/avi"/>
  <Default Extension="wmv" ContentType="video/wmv"/>
  <Default Extension="mpg" ContentType="video/mpeg"/>
  <Default Extension="mpeg" ContentType="video/mpeg"/>
  <Default Extension="mp2" ContentType="video/mpeg"/>
  <Default Extension="mp4" ContentType="video/mpeg"/>
  <Default Extension="wma" ContentType="audio/x-ms-wma"/>
  <Default Extension="mid" ContentType="audio/unknown"/>
  <Default Extension="midi" ContentType="audio/unknown"/>
  <Default Extension="rmi" ContentType="audio/unknown"/>
  <Default Extension="mp3" ContentType="audio/unknown"/>
  <Default Extension="wav" ContentType="audio/wav"/>
  <Default Extension="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</Types>
</file>

<file path=_rels/.rels><?xml version="1.0" encoding="UTF-8" standalone="yes" 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dMasterIdLst>
    <p:sldMasterId id="2147483660" r:id="rId5"/>
  </p:sldMasterIdLst>
  <p:notesMasterIdLst>
    <p:notesMasterId r:id="rId6"/>
  </p:notesMasterIdLst>
  <p:sldIdLst>
    <p:sldId id="258" r:id="rId7"/>
    <p:sldId id="373" r:id="rId8"/>
    <p:sldId id="374" r:id="rId9"/>
    <p:sldId id="375" r:id="rId10"/>
    <p:sldId id="347" r:id="rId11"/>
    <p:sldId id="348" r:id="rId12"/>
    <p:sldId id="349" r:id="rId13"/>
    <p:sldId id="350" r:id="rId14"/>
    <p:sldId id="351" r:id="rId15"/>
    <p:sldId id="377" r:id="rId16"/>
    <p:sldId id="352" r:id="rId17"/>
    <p:sldId id="378" r:id="rId18"/>
    <p:sldId id="353" r:id="rId19"/>
    <p:sldId id="379" r:id="rId20"/>
    <p:sldId id="380" r:id="rId21"/>
    <p:sldId id="381" r:id="rId22"/>
    <p:sldId id="382" r:id="rId23"/>
    <p:sldId id="383" r:id="rId24"/>
    <p:sldId id="356" r:id="rId25"/>
    <p:sldId id="384" r:id="rId26"/>
    <p:sldId id="385" r:id="rId27"/>
    <p:sldId id="357" r:id="rId28"/>
    <p:sldId id="355" r:id="rId29"/>
    <p:sldId id="358" r:id="rId30"/>
    <p:sldId id="386" r:id="rId31"/>
    <p:sldId id="364" r:id="rId32"/>
    <p:sldId id="387" r:id="rId33"/>
    <p:sldId id="388" r:id="rId34"/>
    <p:sldId id="389" r:id="rId35"/>
    <p:sldId id="390" r:id="rId36"/>
    <p:sldId id="391" r:id="rId37"/>
    <p:sldId id="395" r:id="rId38"/>
    <p:sldId id="392" r:id="rId39"/>
    <p:sldId id="359" r:id="rId40"/>
    <p:sldId id="393" r:id="rId41"/>
    <p:sldId id="394" r:id="rId42"/>
    <p:sldId id="366" r:id="rId43"/>
    <p:sldId id="354" r:id="rId44"/>
    <p:sldId id="371" r:id="rId45"/>
    <p:sldId id="396" r:id="rId46"/>
    <p:sldId id="337" r:id="rId47"/>
  </p:sldIdLst>
  <p:sldSz cx="10477500" cy="7345680"/>
  <p:notesSz cx="6858000" cy="9144000"/>
  <p:defaultTextStyle>
    <a:lvl1pPr marL="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defaultTextStyle>
</p:presentation>
</file>

<file path=ppt/presProps.xml><?xml version="1.0" encoding="utf-8"?>
<p:presentation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howPr showNarration="1"/>
  <p:extLst>
    <p:ext uri="smNativeData">
      <pr:smAppRevision xmlns:pr="smNativeData" xmlns="smNativeData" dt="1785958446" val="1230" revOS="4"/>
      <pr:smFileRevision xmlns:pr="smNativeData" xmlns="smNativeData" dt="1785958446" val="101"/>
      <pr:guideOptions xmlns:pr="smNativeData" xmlns="smNativeData" dt="1785958446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ideViewPr>
    <p:cSldViewPr snapToGrid="0">
      <p:cViewPr varScale="1">
        <p:scale>
          <a:sx n="55" d="100"/>
          <a:sy n="55" d="100"/>
        </p:scale>
        <p:origin x="3349" y="226"/>
      </p:cViewPr>
    </p:cSldViewPr>
  </p:slideViewPr>
  <p:outlineViewPr>
    <p:cViewPr>
      <p:scale>
        <a:sx n="33" d="100"/>
        <a:sy n="33" d="100"/>
      </p:scale>
      <p:origin x="0" y="0"/>
    </p:cViewPr>
  </p:outlineViewPr>
  <p:sorterViewPr>
    <p:cViewPr>
      <p:scale>
        <a:sx n="1" d="100"/>
        <a:sy n="1" d="100"/>
      </p:scale>
      <p:origin x="0" y="0"/>
    </p:cViewPr>
  </p:sorterViewPr>
  <p:notesViewPr>
    <p:cSldViewPr snapToGrid="0">
      <p:cViewPr>
        <p:scale>
          <a:sx n="55" d="100"/>
          <a:sy n="55" d="100"/>
        </p:scale>
        <p:origin x="3349" y="226"/>
      </p:cViewPr>
    </p:cSldViewPr>
  </p:notesViewPr>
  <p:gridSpacing cx="73477120" cy="73477120"/>
</p:viewPr>
</file>

<file path=ppt/_rels/presentation.xml.rels><?xml version="1.0" encoding="UTF-8" standalone="yes" 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tableStyles" Target="tableStyles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notesMasters/_rels/notesMaster1.xml.rels><?xml version="1.0" encoding="UTF-8" standalone="yes" 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g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wIAABAAAAAmAAAACAAAAD+PAAAAAAAA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9105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pt-br" cap="none"/>
          </a:p>
        </p:txBody>
      </p:sp>
      <p:sp>
        <p:nvSpPr>
          <p:cNvPr id="3" name="Espaço Reservado para Data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wIAABAAAAAmAAAACAAAAD+PAAAAAAAA"/>
              </a:ext>
            </a:extLst>
          </p:cNvSpPr>
          <p:nvPr>
            <p:ph type="dt" idx="10"/>
          </p:nvPr>
        </p:nvSpPr>
        <p:spPr>
          <a:xfrm>
            <a:off x="3884930" y="0"/>
            <a:ext cx="2971800" cy="459105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612E532-7CEB-4713-A5AA-8A46ABE453DF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4" name="Espaço Reservado para Imagem de Slide 3"/>
          <p:cNvSpPr>
            <a:spLocks noGrp="1" noChangeArrowheads="1"/>
            <a:extLst>
              <a:ext uri="smNativeData">
                <pr:smNativeData xmlns:pr="smNativeData" xmlns="smNativeData" val="SMDATA_15_LpBzahMAAAAlAAAAZA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g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jwcAAAgHAAChIgAABBoAABAAAAAmAAAACAAAAL8PAAD/HwAA"/>
              </a:ext>
            </a:extLst>
          </p:cNvSpPr>
          <p:nvPr>
            <p:ph type="sldImg" idx="2"/>
          </p:nvPr>
        </p:nvSpPr>
        <p:spPr>
          <a:xfrm>
            <a:off x="1228725" y="1143000"/>
            <a:ext cx="4400550" cy="30861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5" name="Espaço Reservado para Anotações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BIbAAD4JQAAODEAABAAAAAmAAAACAAAAD8PAAD/HwAA"/>
              </a:ext>
            </a:extLst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  <a:endParaRPr lang="pt-br" cap="none"/>
          </a:p>
        </p:txBody>
      </p:sp>
      <p:sp>
        <p:nvSpPr>
          <p:cNvPr id="6" name="Espaço Reservado para Rodapé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QDgAABAAAAAmAAAACAAAAL+PAAD/HwAA"/>
              </a:ext>
            </a:extLst>
          </p:cNvSpPr>
          <p:nvPr>
            <p:ph type="ftr" sz="quarter" idx="11"/>
          </p:nvPr>
        </p:nvSpPr>
        <p:spPr>
          <a:xfrm>
            <a:off x="0" y="8685530"/>
            <a:ext cx="2971800" cy="4584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pt-br" cap="none"/>
          </a:p>
        </p:txBody>
      </p:sp>
      <p:sp>
        <p:nvSpPr>
          <p:cNvPr id="7" name="Espaço Reservado para Número de Slide 6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QDgAABAAAAAmAAAACAAAAL+PAAD/HwAA"/>
              </a:ext>
            </a:extLst>
          </p:cNvSpPr>
          <p:nvPr>
            <p:ph type="sldNum" sz="quarter" idx="12"/>
          </p:nvPr>
        </p:nvSpPr>
        <p:spPr>
          <a:xfrm>
            <a:off x="3884930" y="8685530"/>
            <a:ext cx="2971800" cy="4584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r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612C5F9-B7EB-4733-A5AA-41668BE45314}" type="slidenum">
              <a:rPr lang="pt-br" cap="none"/>
              <a:t>‹nº›</a:t>
            </a:fld>
            <a:endParaRPr lang="pt-br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notesStyle>
</p:notesMaster>
</file>

<file path=ppt/notesSlides/_rels/notesSlide1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themeOverride" Target="../theme/themeOverride1.xml"/></Relationships>
</file>

<file path=ppt/notesSlides/_rels/notesSlide10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themeOverride" Target="../theme/themeOverride10.xml"/></Relationships>
</file>

<file path=ppt/notesSlides/_rels/notesSlide11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Relationship Id="rId3" Type="http://schemas.openxmlformats.org/officeDocument/2006/relationships/themeOverride" Target="../theme/themeOverride11.xml"/></Relationships>
</file>

<file path=ppt/notesSlides/_rels/notesSlide12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Relationship Id="rId3" Type="http://schemas.openxmlformats.org/officeDocument/2006/relationships/themeOverride" Target="../theme/themeOverride12.xml"/></Relationships>
</file>

<file path=ppt/notesSlides/_rels/notesSlide13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Relationship Id="rId3" Type="http://schemas.openxmlformats.org/officeDocument/2006/relationships/themeOverride" Target="../theme/themeOverride13.xml"/></Relationships>
</file>

<file path=ppt/notesSlides/_rels/notesSlide14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Relationship Id="rId3" Type="http://schemas.openxmlformats.org/officeDocument/2006/relationships/themeOverride" Target="../theme/themeOverride14.xml"/></Relationships>
</file>

<file path=ppt/notesSlides/_rels/notesSlide15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Relationship Id="rId3" Type="http://schemas.openxmlformats.org/officeDocument/2006/relationships/themeOverride" Target="../theme/themeOverride15.xml"/></Relationships>
</file>

<file path=ppt/notesSlides/_rels/notesSlide16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Relationship Id="rId3" Type="http://schemas.openxmlformats.org/officeDocument/2006/relationships/themeOverride" Target="../theme/themeOverride16.xml"/></Relationships>
</file>

<file path=ppt/notesSlides/_rels/notesSlide17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Relationship Id="rId3" Type="http://schemas.openxmlformats.org/officeDocument/2006/relationships/themeOverride" Target="../theme/themeOverride17.xml"/></Relationships>
</file>

<file path=ppt/notesSlides/_rels/notesSlide18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Relationship Id="rId3" Type="http://schemas.openxmlformats.org/officeDocument/2006/relationships/themeOverride" Target="../theme/themeOverride18.xml"/></Relationships>
</file>

<file path=ppt/notesSlides/_rels/notesSlide19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themeOverride" Target="../theme/themeOverride19.xml"/></Relationships>
</file>

<file path=ppt/notesSlides/_rels/notesSlide2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themeOverride" Target="../theme/themeOverride2.xml"/></Relationships>
</file>

<file path=ppt/notesSlides/_rels/notesSlide20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themeOverride" Target="../theme/themeOverride20.xml"/></Relationships>
</file>

<file path=ppt/notesSlides/_rels/notesSlide21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themeOverride" Target="../theme/themeOverride21.xml"/></Relationships>
</file>

<file path=ppt/notesSlides/_rels/notesSlide22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themeOverride" Target="../theme/themeOverride22.xml"/></Relationships>
</file>

<file path=ppt/notesSlides/_rels/notesSlide23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themeOverride" Target="../theme/themeOverride23.xml"/></Relationships>
</file>

<file path=ppt/notesSlides/_rels/notesSlide24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themeOverride" Target="../theme/themeOverride24.xml"/></Relationships>
</file>

<file path=ppt/notesSlides/_rels/notesSlide25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themeOverride" Target="../theme/themeOverride25.xml"/></Relationships>
</file>

<file path=ppt/notesSlides/_rels/notesSlide26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themeOverride" Target="../theme/themeOverride26.xml"/></Relationships>
</file>

<file path=ppt/notesSlides/_rels/notesSlide27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themeOverride" Target="../theme/themeOverride27.xml"/></Relationships>
</file>

<file path=ppt/notesSlides/_rels/notesSlide28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themeOverride" Target="../theme/themeOverride28.xml"/></Relationships>
</file>

<file path=ppt/notesSlides/_rels/notesSlide29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themeOverride" Target="../theme/themeOverride29.xml"/></Relationships>
</file>

<file path=ppt/notesSlides/_rels/notesSlide3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themeOverride" Target="../theme/themeOverride3.xml"/></Relationships>
</file>

<file path=ppt/notesSlides/_rels/notesSlide30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themeOverride" Target="../theme/themeOverride30.xml"/></Relationships>
</file>

<file path=ppt/notesSlides/_rels/notesSlide31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Relationship Id="rId3" Type="http://schemas.openxmlformats.org/officeDocument/2006/relationships/themeOverride" Target="../theme/themeOverride31.xml"/></Relationships>
</file>

<file path=ppt/notesSlides/_rels/notesSlide32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Relationship Id="rId3" Type="http://schemas.openxmlformats.org/officeDocument/2006/relationships/themeOverride" Target="../theme/themeOverride32.xml"/></Relationships>
</file>

<file path=ppt/notesSlides/_rels/notesSlide33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Relationship Id="rId3" Type="http://schemas.openxmlformats.org/officeDocument/2006/relationships/themeOverride" Target="../theme/themeOverride33.xml"/></Relationships>
</file>

<file path=ppt/notesSlides/_rels/notesSlide34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Relationship Id="rId3" Type="http://schemas.openxmlformats.org/officeDocument/2006/relationships/themeOverride" Target="../theme/themeOverride34.xml"/></Relationships>
</file>

<file path=ppt/notesSlides/_rels/notesSlide35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Relationship Id="rId3" Type="http://schemas.openxmlformats.org/officeDocument/2006/relationships/themeOverride" Target="../theme/themeOverride35.xml"/></Relationships>
</file>

<file path=ppt/notesSlides/_rels/notesSlide36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Relationship Id="rId3" Type="http://schemas.openxmlformats.org/officeDocument/2006/relationships/themeOverride" Target="../theme/themeOverride36.xml"/></Relationships>
</file>

<file path=ppt/notesSlides/_rels/notesSlide37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Relationship Id="rId3" Type="http://schemas.openxmlformats.org/officeDocument/2006/relationships/themeOverride" Target="../theme/themeOverride37.xml"/></Relationships>
</file>

<file path=ppt/notesSlides/_rels/notesSlide38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Relationship Id="rId3" Type="http://schemas.openxmlformats.org/officeDocument/2006/relationships/themeOverride" Target="../theme/themeOverride38.xml"/></Relationships>
</file>

<file path=ppt/notesSlides/_rels/notesSlide39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Relationship Id="rId3" Type="http://schemas.openxmlformats.org/officeDocument/2006/relationships/themeOverride" Target="../theme/themeOverride39.xml"/></Relationships>
</file>

<file path=ppt/notesSlides/_rels/notesSlide4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themeOverride" Target="../theme/themeOverride4.xml"/></Relationships>
</file>

<file path=ppt/notesSlides/_rels/notesSlide40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Relationship Id="rId3" Type="http://schemas.openxmlformats.org/officeDocument/2006/relationships/themeOverride" Target="../theme/themeOverride40.xml"/></Relationships>
</file>

<file path=ppt/notesSlides/_rels/notesSlide41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Relationship Id="rId3" Type="http://schemas.openxmlformats.org/officeDocument/2006/relationships/themeOverride" Target="../theme/themeOverride41.xml"/></Relationships>
</file>

<file path=ppt/notesSlides/_rels/notesSlide5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themeOverride" Target="../theme/themeOverride5.xml"/></Relationships>
</file>

<file path=ppt/notesSlides/_rels/notesSlide6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themeOverride" Target="../theme/themeOverride6.xml"/></Relationships>
</file>

<file path=ppt/notesSlides/_rels/notesSlide7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themeOverride" Target="../theme/themeOverride7.xml"/></Relationships>
</file>

<file path=ppt/notesSlides/_rels/notesSlide8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themeOverride" Target="../theme/themeOverride8.xml"/></Relationships>
</file>

<file path=ppt/notesSlides/_rels/notesSlide9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themeOverride" Target="../theme/themeOverride9.xml"/></Relationships>
</file>

<file path=ppt/notesSlides/notesSlide1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;p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52;p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1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f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2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3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4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H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5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s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6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L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7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f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8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9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0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1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2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3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4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5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6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Q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Q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7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8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9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0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1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2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3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4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kB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5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kAR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6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7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8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8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9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0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1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DAwP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LpBz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1gQAAGUHAACfOwAAIBcAABAAAAAmAAAACAAAAIGAAAAAAAAA"/>
              </a:ext>
            </a:extLst>
          </p:cNvSpPr>
          <p:nvPr>
            <p:ph type="ctrTitle"/>
          </p:nvPr>
        </p:nvSpPr>
        <p:spPr>
          <a:xfrm>
            <a:off x="786130" y="1202055"/>
            <a:ext cx="8905875" cy="25571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ctr">
              <a:defRPr lang="en-us" sz="6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DwgAALwXAABmOAAApCIAABAAAAAmAAAACAAAAAGAAAAAAAAA"/>
              </a:ext>
            </a:extLst>
          </p:cNvSpPr>
          <p:nvPr>
            <p:ph type="subTitle" idx="1"/>
          </p:nvPr>
        </p:nvSpPr>
        <p:spPr>
          <a:xfrm>
            <a:off x="1310005" y="3858260"/>
            <a:ext cx="7858125" cy="1772920"/>
          </a:xfrm>
        </p:spPr>
        <p:txBody>
          <a:bodyPr/>
          <a:lstStyle>
            <a:lvl1pPr marL="0" indent="0" algn="ctr">
              <a:buNone/>
              <a:defRPr lang="en-us" sz="2570" cap="none"/>
            </a:lvl1pPr>
            <a:lvl2pPr marL="489585" indent="0" algn="ctr">
              <a:buNone/>
              <a:defRPr lang="en-us" sz="2140" cap="none"/>
            </a:lvl2pPr>
            <a:lvl3pPr marL="979170" indent="0" algn="ctr">
              <a:buNone/>
              <a:defRPr lang="en-us" sz="1925" cap="none"/>
            </a:lvl3pPr>
            <a:lvl4pPr marL="1469390" indent="0" algn="ctr">
              <a:buNone/>
              <a:defRPr lang="en-us" sz="1710" cap="none"/>
            </a:lvl4pPr>
            <a:lvl5pPr marL="1958975" indent="0" algn="ctr">
              <a:buNone/>
              <a:defRPr lang="en-us" sz="1710" cap="none"/>
            </a:lvl5pPr>
            <a:lvl6pPr marL="2448560" indent="0" algn="ctr">
              <a:buNone/>
              <a:defRPr lang="en-us" sz="1710" cap="none"/>
            </a:lvl6pPr>
            <a:lvl7pPr marL="2938145" indent="0" algn="ctr">
              <a:buNone/>
              <a:defRPr lang="en-us" sz="1710" cap="none"/>
            </a:lvl7pPr>
            <a:lvl8pPr marL="3427730" indent="0" algn="ctr">
              <a:buNone/>
              <a:defRPr lang="en-us" sz="1710" cap="none"/>
            </a:lvl8pPr>
            <a:lvl9pPr marL="3917950" indent="0" algn="ctr">
              <a:buNone/>
              <a:defRPr lang="en-us" sz="1710" cap="none"/>
            </a:lvl9pPr>
          </a:lstStyle>
          <a:p>
            <a:pPr>
              <a:defRPr lang="en-us"/>
            </a:pPr>
            <a:r>
              <a:rPr lang="pt-br" cap="none"/>
              <a:t>Clique para editar o estilo do subtítulo Mestre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9940-0EEB-476F-A5AA-F83AD7E453AD}" type="datetime1">
              <a:rPr lang="pt-br" cap="none"/>
              <a:t/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F20F-41EB-4704-A5AA-B751BCE453E2}" type="slidenum">
              <a:rPr lang="pt-br" cap="none"/>
              <a:t/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DIIC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AcMAAAGPAAAsyg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I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A05C-12EB-4756-A5AA-E403EEE453B1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4HG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AA16-58EB-475C-A5AA-AE09E4E453FB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IC4AAGgCAAAGPAAAsygAABAAAAAmAAAACAAAAAMAAAAAAAAA"/>
              </a:ext>
            </a:extLst>
          </p:cNvSpPr>
          <p:nvPr>
            <p:ph type="title"/>
          </p:nvPr>
        </p:nvSpPr>
        <p:spPr>
          <a:xfrm>
            <a:off x="7498080" y="391160"/>
            <a:ext cx="2259330" cy="6224905"/>
          </a:xfrm>
        </p:spPr>
        <p:txBody>
          <a:bodyPr vert="vert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BSLQAAsygAABAAAAAmAAAACAAAAAMAAAAAAAAA"/>
              </a:ext>
            </a:extLst>
          </p:cNvSpPr>
          <p:nvPr>
            <p:ph idx="1"/>
          </p:nvPr>
        </p:nvSpPr>
        <p:spPr>
          <a:xfrm>
            <a:off x="720090" y="391160"/>
            <a:ext cx="6647180" cy="6224905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B765-2BEB-4741-A5AA-DD14F9E45388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9392-DCEB-4765-A5AA-2A30DDE4537F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;p4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gIAAOkDAABCPgAA8QgAABAAAAAmAAAACAAAAL2wAAAAAAAA"/>
              </a:ext>
            </a:extLst>
          </p:cNvSpPr>
          <p:nvPr>
            <p:ph type="title"/>
          </p:nvPr>
        </p:nvSpPr>
        <p:spPr>
          <a:xfrm>
            <a:off x="356870" y="635635"/>
            <a:ext cx="9763760" cy="817880"/>
          </a:xfr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 lang="en-us"/>
            </a:lvl1pPr>
            <a:lvl2pPr>
              <a:spcBef>
                <a:spcPts val="0"/>
              </a:spcBef>
              <a:spcAft>
                <a:spcPts val="0"/>
              </a:spcAft>
              <a:buNone/>
              <a:defRPr lang="en-us"/>
            </a:lvl2pPr>
            <a:lvl3pPr>
              <a:spcBef>
                <a:spcPts val="0"/>
              </a:spcBef>
              <a:spcAft>
                <a:spcPts val="0"/>
              </a:spcAft>
              <a:buNone/>
              <a:defRPr lang="en-us"/>
            </a:lvl3pPr>
            <a:lvl4pPr>
              <a:spcBef>
                <a:spcPts val="0"/>
              </a:spcBef>
              <a:spcAft>
                <a:spcPts val="0"/>
              </a:spcAft>
              <a:buNone/>
              <a:defRPr lang="en-us"/>
            </a:lvl4pPr>
            <a:lvl5pPr>
              <a:spcBef>
                <a:spcPts val="0"/>
              </a:spcBef>
              <a:spcAft>
                <a:spcPts val="0"/>
              </a:spcAft>
              <a:buNone/>
              <a:defRPr lang="en-us"/>
            </a:lvl5pPr>
            <a:lvl6pPr>
              <a:spcBef>
                <a:spcPts val="0"/>
              </a:spcBef>
              <a:spcAft>
                <a:spcPts val="0"/>
              </a:spcAft>
              <a:buNone/>
              <a:defRPr lang="en-us"/>
            </a:lvl6pPr>
            <a:lvl7pPr>
              <a:spcBef>
                <a:spcPts val="0"/>
              </a:spcBef>
              <a:spcAft>
                <a:spcPts val="0"/>
              </a:spcAft>
              <a:buNone/>
              <a:defRPr lang="en-us"/>
            </a:lvl7pPr>
            <a:lvl8pPr>
              <a:spcBef>
                <a:spcPts val="0"/>
              </a:spcBef>
              <a:spcAft>
                <a:spcPts val="0"/>
              </a:spcAft>
              <a:buNone/>
              <a:defRPr lang="en-us"/>
            </a:lvl8pPr>
            <a:lvl9pPr>
              <a:spcBef>
                <a:spcPts val="0"/>
              </a:spcBef>
              <a:spcAft>
                <a:spcPts val="0"/>
              </a:spcAft>
              <a:buNone/>
              <a:defRPr lang="en-us"/>
            </a:lvl9pPr>
          </a:lstStyle>
          <a:p>
            <a:pPr>
              <a:defRPr lang="en-us"/>
            </a:pPr>
          </a:p>
        </p:txBody>
      </p:sp>
      <p:sp>
        <p:nvSpPr>
          <p:cNvPr id="3" name="Google Shape;18;p4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gIAACAKAABCPgAAIygAABAAAAAmAAAACAAAAD2wAAAAAAAA"/>
              </a:ext>
            </a:extLst>
          </p:cNvSpPr>
          <p:nvPr>
            <p:ph idx="1"/>
          </p:nvPr>
        </p:nvSpPr>
        <p:spPr>
          <a:xfrm>
            <a:off x="356870" y="1645920"/>
            <a:ext cx="9763760" cy="4878705"/>
          </a:xfr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>
            <a:lvl1pPr marL="523875" indent="-393065">
              <a:spcBef>
                <a:spcPts val="0"/>
              </a:spcBef>
              <a:spcAft>
                <a:spcPts val="0"/>
              </a:spcAft>
              <a:buSzPts val="1800"/>
              <a:buChar char="●"/>
              <a:defRPr lang="en-us"/>
            </a:lvl1pPr>
            <a:lvl2pPr marL="1047750" indent="-363855">
              <a:spcBef>
                <a:spcPts val="0"/>
              </a:spcBef>
              <a:spcAft>
                <a:spcPts val="0"/>
              </a:spcAft>
              <a:buSzPts val="1400"/>
              <a:buChar char="○"/>
              <a:defRPr lang="en-us"/>
            </a:lvl2pPr>
            <a:lvl3pPr marL="1571625" indent="-363855">
              <a:spcBef>
                <a:spcPts val="0"/>
              </a:spcBef>
              <a:spcAft>
                <a:spcPts val="0"/>
              </a:spcAft>
              <a:buSzPts val="1400"/>
              <a:buChar char="■"/>
              <a:defRPr lang="en-us"/>
            </a:lvl3pPr>
            <a:lvl4pPr marL="2095500" indent="-363855">
              <a:spcBef>
                <a:spcPts val="0"/>
              </a:spcBef>
              <a:spcAft>
                <a:spcPts val="0"/>
              </a:spcAft>
              <a:buSzPts val="1400"/>
              <a:buChar char="●"/>
              <a:defRPr lang="en-us"/>
            </a:lvl4pPr>
            <a:lvl5pPr marL="2619375" indent="-363855">
              <a:spcBef>
                <a:spcPts val="0"/>
              </a:spcBef>
              <a:spcAft>
                <a:spcPts val="0"/>
              </a:spcAft>
              <a:buSzPts val="1400"/>
              <a:buChar char="○"/>
              <a:defRPr lang="en-us"/>
            </a:lvl5pPr>
            <a:lvl6pPr marL="3143250" indent="-363855">
              <a:spcBef>
                <a:spcPts val="0"/>
              </a:spcBef>
              <a:spcAft>
                <a:spcPts val="0"/>
              </a:spcAft>
              <a:buSzPts val="1400"/>
              <a:buChar char="■"/>
              <a:defRPr lang="en-us"/>
            </a:lvl6pPr>
            <a:lvl7pPr marL="3667125" indent="-363855">
              <a:spcBef>
                <a:spcPts val="0"/>
              </a:spcBef>
              <a:spcAft>
                <a:spcPts val="0"/>
              </a:spcAft>
              <a:buSzPts val="1400"/>
              <a:buChar char="●"/>
              <a:defRPr lang="en-us"/>
            </a:lvl7pPr>
            <a:lvl8pPr marL="4191000" indent="-363855">
              <a:spcBef>
                <a:spcPts val="0"/>
              </a:spcBef>
              <a:spcAft>
                <a:spcPts val="0"/>
              </a:spcAft>
              <a:buSzPts val="1400"/>
              <a:buChar char="○"/>
              <a:defRPr lang="en-us"/>
            </a:lvl8pPr>
            <a:lvl9pPr marL="4714875" indent="-363855">
              <a:spcBef>
                <a:spcPts val="0"/>
              </a:spcBef>
              <a:spcAft>
                <a:spcPts val="0"/>
              </a:spcAft>
              <a:buSzPts val="1400"/>
              <a:buChar char="■"/>
              <a:defRPr lang="en-us"/>
            </a:lvl9pPr>
          </a:lstStyle>
          <a:p>
            <a:pPr>
              <a:defRPr lang="en-us"/>
            </a:pPr>
          </a:p>
        </p:txBody>
      </p:sp>
      <p:sp>
        <p:nvSpPr>
          <p:cNvPr id="4" name="Google Shape;19;p4"/>
          <p:cNvSpPr>
            <a:spLocks noGrp="1" noChangeArrowheads="1"/>
            <a:extLst>
              <a:ext uri="smNativeData">
                <pr:smNativeData xmlns:pr="smNativeData" xmlns="smNativeData" val="SMDATA_15_LpBzahMAAAAlAAAAZAAAAA0AAAAAkAAAAJAAAACQAAAAk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DsAAPcoAACWPwAAbSwAABAAAAAmAAAACAAAAD2wAAAAAAAA"/>
              </a:ext>
            </a:extLst>
          </p:cNvSpPr>
          <p:nvPr>
            <p:ph type="sldNum" idx="12"/>
          </p:nvPr>
        </p:nvSpPr>
        <p:spPr>
          <a:xfrm>
            <a:off x="9707880" y="6659245"/>
            <a:ext cx="628650" cy="562610"/>
          </a:xfrm>
        </p:spPr>
        <p:txBody>
          <a:bodyPr vert="horz" wrap="square" lIns="91440" tIns="91440" rIns="91440" bIns="91440" numCol="1" spcCol="215900" anchor="ctr">
            <a:prstTxWarp prst="textNoShape">
              <a:avLst/>
            </a:prstTxWarp>
          </a:bodyPr>
          <a:lstStyle>
            <a:lvl1pPr>
              <a:buNone/>
              <a:defRPr lang="en-us"/>
            </a:lvl1pPr>
            <a:lvl2pPr>
              <a:buNone/>
              <a:defRPr lang="en-us"/>
            </a:lvl2pPr>
            <a:lvl3pPr>
              <a:buNone/>
              <a:defRPr lang="en-us"/>
            </a:lvl3pPr>
            <a:lvl4pPr>
              <a:buNone/>
              <a:defRPr lang="en-us"/>
            </a:lvl4pPr>
            <a:lvl5pPr>
              <a:buNone/>
              <a:defRPr lang="en-us"/>
            </a:lvl5pPr>
            <a:lvl6pPr>
              <a:buNone/>
              <a:defRPr lang="en-us"/>
            </a:lvl6pPr>
            <a:lvl7pPr>
              <a:buNone/>
              <a:defRPr lang="en-us"/>
            </a:lvl7pPr>
            <a:lvl8pPr>
              <a:buNone/>
              <a:defRPr lang="en-us"/>
            </a:lvl8pPr>
            <a:lvl9pPr>
              <a:buNone/>
              <a:defRPr lang="en-us"/>
            </a:lvl9pPr>
          </a:lstStyle>
          <a:p>
            <a:pPr>
              <a:defRPr lang="en-us"/>
            </a:pPr>
            <a:fld id="{06129F2D-63EB-4769-A5AA-953CD1E453C0}" type="slidenum">
              <a:rPr lang="pt-br" cap="none"/>
              <a:t/>
            </a:fld>
            <a:endParaRPr lang="pt-br" cap="none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ZH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AcMAAAGPAAAsyg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80D9-97EB-4776-A5AA-6123CEE45334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A79D-D3EB-4751-A5AA-2504E9E45370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gQAAEQLAAD9OwAAEB4AABAAAAAmAAAACAAAAIGAAAAAAAAA"/>
              </a:ext>
            </a:extLst>
          </p:cNvSpPr>
          <p:nvPr>
            <p:ph type="title"/>
          </p:nvPr>
        </p:nvSpPr>
        <p:spPr>
          <a:xfrm>
            <a:off x="715010" y="1831340"/>
            <a:ext cx="9036685" cy="305562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6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gQAAD0eAAD9OwAAICgAABAAAAAmAAAACAAAAAGAAAAAAAAA"/>
              </a:ext>
            </a:extLst>
          </p:cNvSpPr>
          <p:nvPr>
            <p:ph idx="1"/>
          </p:nvPr>
        </p:nvSpPr>
        <p:spPr>
          <a:xfrm>
            <a:off x="715010" y="4915535"/>
            <a:ext cx="9036685" cy="1607185"/>
          </a:xfrm>
        </p:spPr>
        <p:txBody>
          <a:bodyPr/>
          <a:lstStyle>
            <a:lvl1pPr marL="0" indent="0">
              <a:buNone/>
              <a:defRPr lang="en-us" sz="2570" cap="none">
                <a:solidFill>
                  <a:schemeClr val="tx1"/>
                </a:solidFill>
              </a:defRPr>
            </a:lvl1pPr>
            <a:lvl2pPr marL="489585" indent="0">
              <a:buNone/>
              <a:defRPr lang="en-us" sz="2140" cap="none">
                <a:solidFill>
                  <a:srgbClr val="8C8C8C"/>
                </a:solidFill>
              </a:defRPr>
            </a:lvl2pPr>
            <a:lvl3pPr marL="979170" indent="0">
              <a:buNone/>
              <a:defRPr lang="en-us" sz="1925" cap="none">
                <a:solidFill>
                  <a:srgbClr val="8C8C8C"/>
                </a:solidFill>
              </a:defRPr>
            </a:lvl3pPr>
            <a:lvl4pPr marL="1469390" indent="0">
              <a:buNone/>
              <a:defRPr lang="en-us" sz="1710" cap="none">
                <a:solidFill>
                  <a:srgbClr val="8C8C8C"/>
                </a:solidFill>
              </a:defRPr>
            </a:lvl4pPr>
            <a:lvl5pPr marL="1958975" indent="0">
              <a:buNone/>
              <a:defRPr lang="en-us" sz="1710" cap="none">
                <a:solidFill>
                  <a:srgbClr val="8C8C8C"/>
                </a:solidFill>
              </a:defRPr>
            </a:lvl5pPr>
            <a:lvl6pPr marL="2448560" indent="0">
              <a:buNone/>
              <a:defRPr lang="en-us" sz="1710" cap="none">
                <a:solidFill>
                  <a:srgbClr val="8C8C8C"/>
                </a:solidFill>
              </a:defRPr>
            </a:lvl6pPr>
            <a:lvl7pPr marL="2938145" indent="0">
              <a:buNone/>
              <a:defRPr lang="en-us" sz="1710" cap="none">
                <a:solidFill>
                  <a:srgbClr val="8C8C8C"/>
                </a:solidFill>
              </a:defRPr>
            </a:lvl7pPr>
            <a:lvl8pPr marL="3427730" indent="0">
              <a:buNone/>
              <a:defRPr lang="en-us" sz="1710" cap="none">
                <a:solidFill>
                  <a:srgbClr val="8C8C8C"/>
                </a:solidFill>
              </a:defRPr>
            </a:lvl8pPr>
            <a:lvl9pPr marL="3917950" indent="0">
              <a:buNone/>
              <a:defRPr lang="en-us" sz="1710" cap="none">
                <a:solidFill>
                  <a:srgbClr val="8C8C8C"/>
                </a:solidFill>
              </a:defRPr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9C37-79EB-476A-A5AA-8F3FD2E453DA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ZH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A209-47EB-4754-A5AA-B101ECE453E4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AcMAADTHwAAsygAABAAAAAmAAAACAAAAAEAAAAAAAAA"/>
              </a:ext>
            </a:extLst>
          </p:cNvSpPr>
          <p:nvPr>
            <p:ph idx="1"/>
          </p:nvPr>
        </p:nvSpPr>
        <p:spPr>
          <a:xfrm>
            <a:off x="720090" y="1955165"/>
            <a:ext cx="4453255" cy="4660900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SAAAAcMAAAGPAAAsygAABAAAAAmAAAACAAAAAEAAAAAAAAA"/>
              </a:ext>
            </a:extLst>
          </p:cNvSpPr>
          <p:nvPr>
            <p:ph idx="2"/>
          </p:nvPr>
        </p:nvSpPr>
        <p:spPr>
          <a:xfrm>
            <a:off x="5304155" y="1955165"/>
            <a:ext cx="4453255" cy="4660900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ZH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CE64-2AEB-4738-A5AA-DC6D80E45389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D4AD-E3EB-4722-A5AA-15779AE45340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GgCAAAIPAAAJAsAABAAAAAmAAAACAAAAAEAAAAAAAAA"/>
              </a:ext>
            </a:extLst>
          </p:cNvSpPr>
          <p:nvPr>
            <p:ph type="title"/>
          </p:nvPr>
        </p:nvSpPr>
        <p:spPr>
          <a:xfrm>
            <a:off x="721995" y="391160"/>
            <a:ext cx="9036685" cy="1419860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BQLAAC1HwAAgRAAABAAAAAmAAAACAAAAIGAAAAAAAAA"/>
              </a:ext>
            </a:extLst>
          </p:cNvSpPr>
          <p:nvPr>
            <p:ph idx="1"/>
          </p:nvPr>
        </p:nvSpPr>
        <p:spPr>
          <a:xfrm>
            <a:off x="721995" y="1800860"/>
            <a:ext cx="4432300" cy="88201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570" b="1" cap="none"/>
            </a:lvl1pPr>
            <a:lvl2pPr marL="489585" indent="0">
              <a:buNone/>
              <a:defRPr lang="en-us" sz="2140" b="1" cap="none"/>
            </a:lvl2pPr>
            <a:lvl3pPr marL="979170" indent="0">
              <a:buNone/>
              <a:defRPr lang="en-us" sz="1925" b="1" cap="none"/>
            </a:lvl3pPr>
            <a:lvl4pPr marL="1469390" indent="0">
              <a:buNone/>
              <a:defRPr lang="en-us" sz="1710" b="1" cap="none"/>
            </a:lvl4pPr>
            <a:lvl5pPr marL="1958975" indent="0">
              <a:buNone/>
              <a:defRPr lang="en-us" sz="1710" b="1" cap="none"/>
            </a:lvl5pPr>
            <a:lvl6pPr marL="2448560" indent="0">
              <a:buNone/>
              <a:defRPr lang="en-us" sz="1710" b="1" cap="none"/>
            </a:lvl6pPr>
            <a:lvl7pPr marL="2938145" indent="0">
              <a:buNone/>
              <a:defRPr lang="en-us" sz="1710" b="1" cap="none"/>
            </a:lvl7pPr>
            <a:lvl8pPr marL="3427730" indent="0">
              <a:buNone/>
              <a:defRPr lang="en-us" sz="1710" b="1" cap="none"/>
            </a:lvl8pPr>
            <a:lvl9pPr marL="3917950" indent="0">
              <a:buNone/>
              <a:defRPr lang="en-us" sz="1710" b="1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IEQAAC1HwAAyCgAABAAAAAmAAAACAAAAAEAAAAAAAAA"/>
              </a:ext>
            </a:extLst>
          </p:cNvSpPr>
          <p:nvPr>
            <p:ph idx="2"/>
          </p:nvPr>
        </p:nvSpPr>
        <p:spPr>
          <a:xfrm>
            <a:off x="721995" y="2682875"/>
            <a:ext cx="4432300" cy="3946525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5" name="Text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SAAABQLAAAIPAAAgRAAABAAAAAmAAAACAAAAIGAAAAAAAAA"/>
              </a:ext>
            </a:extLst>
          </p:cNvSpPr>
          <p:nvPr>
            <p:ph idx="3"/>
          </p:nvPr>
        </p:nvSpPr>
        <p:spPr>
          <a:xfrm>
            <a:off x="5304155" y="1800860"/>
            <a:ext cx="4454525" cy="88201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570" b="1" cap="none"/>
            </a:lvl1pPr>
            <a:lvl2pPr marL="489585" indent="0">
              <a:buNone/>
              <a:defRPr lang="en-us" sz="2140" b="1" cap="none"/>
            </a:lvl2pPr>
            <a:lvl3pPr marL="979170" indent="0">
              <a:buNone/>
              <a:defRPr lang="en-us" sz="1925" b="1" cap="none"/>
            </a:lvl3pPr>
            <a:lvl4pPr marL="1469390" indent="0">
              <a:buNone/>
              <a:defRPr lang="en-us" sz="1710" b="1" cap="none"/>
            </a:lvl4pPr>
            <a:lvl5pPr marL="1958975" indent="0">
              <a:buNone/>
              <a:defRPr lang="en-us" sz="1710" b="1" cap="none"/>
            </a:lvl5pPr>
            <a:lvl6pPr marL="2448560" indent="0">
              <a:buNone/>
              <a:defRPr lang="en-us" sz="1710" b="1" cap="none"/>
            </a:lvl6pPr>
            <a:lvl7pPr marL="2938145" indent="0">
              <a:buNone/>
              <a:defRPr lang="en-us" sz="1710" b="1" cap="none"/>
            </a:lvl7pPr>
            <a:lvl8pPr marL="3427730" indent="0">
              <a:buNone/>
              <a:defRPr lang="en-us" sz="1710" b="1" cap="none"/>
            </a:lvl8pPr>
            <a:lvl9pPr marL="3917950" indent="0">
              <a:buNone/>
              <a:defRPr lang="en-us" sz="1710" b="1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6" name="Content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SAAAIEQAAAIPAAAyCgAABAAAAAmAAAACAAAAAEAAAAAAAAA"/>
              </a:ext>
            </a:extLst>
          </p:cNvSpPr>
          <p:nvPr>
            <p:ph idx="4"/>
          </p:nvPr>
        </p:nvSpPr>
        <p:spPr>
          <a:xfrm>
            <a:off x="5304155" y="2682875"/>
            <a:ext cx="4454525" cy="3946525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7" name="Date Placeholder 6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8DD3-9DEB-477B-A5AA-6B2EC3E4533E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8" name="Footer Placeholder 7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9" name="Slide Number Placeholder 8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F9ED-A3EB-470F-A5AA-555AB7E45300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Date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F9CA-84EB-470F-A5AA-725AB7E45327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4" name="Footer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5" name="Slide Number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CB11-5FEB-473D-A5AA-A96885E453FC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C9F5-BBEB-473F-A5AA-4D6A87E45318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3" name="Footer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4" name="Slide Number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C21E-50EB-4734-A5AA-A6618CE453F3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AMDAAA6GQAAjg0AABAAAAAmAAAACAAAAIGAAAAAAAAA"/>
              </a:ext>
            </a:extLst>
          </p:cNvSpPr>
          <p:nvPr>
            <p:ph type="title"/>
          </p:nvPr>
        </p:nvSpPr>
        <p:spPr>
          <a:xfrm>
            <a:off x="721995" y="489585"/>
            <a:ext cx="3378835" cy="171386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3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xsAAIIGAAAIPAAAniYAABAAAAAmAAAACAAAAAGAAAAAAAAA"/>
              </a:ext>
            </a:extLst>
          </p:cNvSpPr>
          <p:nvPr>
            <p:ph idx="1"/>
          </p:nvPr>
        </p:nvSpPr>
        <p:spPr>
          <a:xfrm>
            <a:off x="4454525" y="1057910"/>
            <a:ext cx="5304155" cy="5219700"/>
          </a:xfrm>
        </p:spPr>
        <p:txBody>
          <a:bodyPr/>
          <a:lstStyle>
            <a:lvl1pPr>
              <a:defRPr lang="en-us" sz="3425" cap="none"/>
            </a:lvl1pPr>
            <a:lvl2pPr>
              <a:defRPr lang="en-us" sz="2995" cap="none"/>
            </a:lvl2pPr>
            <a:lvl3pPr>
              <a:defRPr lang="en-us" sz="2570" cap="none"/>
            </a:lvl3pPr>
            <a:lvl4pPr>
              <a:defRPr lang="en-us" sz="2140" cap="none"/>
            </a:lvl4pPr>
            <a:lvl5pPr>
              <a:defRPr lang="en-us" sz="2140" cap="none"/>
            </a:lvl5pPr>
            <a:lvl6pPr>
              <a:defRPr lang="en-us" sz="2140" cap="none"/>
            </a:lvl6pPr>
            <a:lvl7pPr>
              <a:defRPr lang="en-us" sz="2140" cap="none"/>
            </a:lvl7pPr>
            <a:lvl8pPr>
              <a:defRPr lang="en-us" sz="2140" cap="none"/>
            </a:lvl8pPr>
            <a:lvl9pPr>
              <a:defRPr lang="en-us" sz="2140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I4NAAA6GQAAqyYAABAAAAAmAAAACAAAAAGAAAAAAAAA"/>
              </a:ext>
            </a:extLst>
          </p:cNvSpPr>
          <p:nvPr>
            <p:ph idx="2"/>
          </p:nvPr>
        </p:nvSpPr>
        <p:spPr>
          <a:xfrm>
            <a:off x="721995" y="2203450"/>
            <a:ext cx="3378835" cy="4082415"/>
          </a:xfrm>
        </p:spPr>
        <p:txBody>
          <a:bodyPr/>
          <a:lstStyle>
            <a:lvl1pPr marL="0" indent="0">
              <a:buNone/>
              <a:defRPr lang="en-us" sz="1710" cap="none"/>
            </a:lvl1pPr>
            <a:lvl2pPr marL="489585" indent="0">
              <a:buNone/>
              <a:defRPr lang="en-us" sz="1500" cap="none"/>
            </a:lvl2pPr>
            <a:lvl3pPr marL="979170" indent="0">
              <a:buNone/>
              <a:defRPr lang="en-us" sz="1285" cap="none"/>
            </a:lvl3pPr>
            <a:lvl4pPr marL="1469390" indent="0">
              <a:buNone/>
              <a:defRPr lang="en-us" sz="1070" cap="none"/>
            </a:lvl4pPr>
            <a:lvl5pPr marL="1958975" indent="0">
              <a:buNone/>
              <a:defRPr lang="en-us" sz="1070" cap="none"/>
            </a:lvl5pPr>
            <a:lvl6pPr marL="2448560" indent="0">
              <a:buNone/>
              <a:defRPr lang="en-us" sz="1070" cap="none"/>
            </a:lvl6pPr>
            <a:lvl7pPr marL="2938145" indent="0">
              <a:buNone/>
              <a:defRPr lang="en-us" sz="1070" cap="none"/>
            </a:lvl7pPr>
            <a:lvl8pPr marL="3427730" indent="0">
              <a:buNone/>
              <a:defRPr lang="en-us" sz="1070" cap="none"/>
            </a:lvl8pPr>
            <a:lvl9pPr marL="3917950" indent="0">
              <a:buNone/>
              <a:defRPr lang="en-us" sz="1070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9A55-1BEB-476C-A5AA-ED39D4E453B8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F20D-43EB-4704-A5AA-B551BCE453E0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AMDAAA6GQAAjg0AABAAAAAmAAAACAAAAIGAAAAAAAAA"/>
              </a:ext>
            </a:extLst>
          </p:cNvSpPr>
          <p:nvPr>
            <p:ph type="title"/>
          </p:nvPr>
        </p:nvSpPr>
        <p:spPr>
          <a:xfrm>
            <a:off x="721995" y="489585"/>
            <a:ext cx="3378835" cy="171386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3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Picture Placeholder 2"/>
          <p:cNvSpPr>
            <a:spLocks noGrp="1" noChangeArrowheads="1"/>
            <a:extLst>
              <a:ext uri="smNativeData">
                <pr:smNativeData xmlns:pr="smNativeData" xmlns="smNativeData" val="SMDATA_15_LpBzahMAAAAlAAAAZA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xsAAIIGAAAIPAAAniYAABAAAAAmAAAACAAAAAGAAAAAAAAA"/>
              </a:ext>
            </a:extLst>
          </p:cNvSpPr>
          <p:nvPr>
            <p:ph type="pic" idx="1"/>
          </p:nvPr>
        </p:nvSpPr>
        <p:spPr>
          <a:xfrm>
            <a:off x="4454525" y="1057910"/>
            <a:ext cx="5304155" cy="5219700"/>
          </a:xfrm>
        </p:spPr>
        <p:txBody>
          <a:bodyPr/>
          <a:lstStyle>
            <a:lvl1pPr marL="0" indent="0">
              <a:buNone/>
              <a:defRPr lang="en-us" sz="3425" cap="none"/>
            </a:lvl1pPr>
            <a:lvl2pPr marL="489585" indent="0">
              <a:buNone/>
              <a:defRPr lang="en-us" sz="2995" cap="none"/>
            </a:lvl2pPr>
            <a:lvl3pPr marL="979170" indent="0">
              <a:buNone/>
              <a:defRPr lang="en-us" sz="2570" cap="none"/>
            </a:lvl3pPr>
            <a:lvl4pPr marL="1469390" indent="0">
              <a:buNone/>
              <a:defRPr lang="en-us" sz="2140" cap="none"/>
            </a:lvl4pPr>
            <a:lvl5pPr marL="1958975" indent="0">
              <a:buNone/>
              <a:defRPr lang="en-us" sz="2140" cap="none"/>
            </a:lvl5pPr>
            <a:lvl6pPr marL="2448560" indent="0">
              <a:buNone/>
              <a:defRPr lang="en-us" sz="2140" cap="none"/>
            </a:lvl6pPr>
            <a:lvl7pPr marL="2938145" indent="0">
              <a:buNone/>
              <a:defRPr lang="en-us" sz="2140" cap="none"/>
            </a:lvl7pPr>
            <a:lvl8pPr marL="3427730" indent="0">
              <a:buNone/>
              <a:defRPr lang="en-us" sz="2140" cap="none"/>
            </a:lvl8pPr>
            <a:lvl9pPr marL="3917950" indent="0">
              <a:buNone/>
              <a:defRPr lang="en-us" sz="2140" cap="none"/>
            </a:lvl9pPr>
          </a:lstStyle>
          <a:p>
            <a:pPr>
              <a:defRPr lang="en-us"/>
            </a:pPr>
            <a:r>
              <a:rPr lang="pt-br" cap="none"/>
              <a:t>Clique no ícone para adicionar uma imagem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I4NAAA6GQAAqyYAABAAAAAmAAAACAAAAAGAAAAAAAAA"/>
              </a:ext>
            </a:extLst>
          </p:cNvSpPr>
          <p:nvPr>
            <p:ph idx="2"/>
          </p:nvPr>
        </p:nvSpPr>
        <p:spPr>
          <a:xfrm>
            <a:off x="721995" y="2203450"/>
            <a:ext cx="3378835" cy="4082415"/>
          </a:xfrm>
        </p:spPr>
        <p:txBody>
          <a:bodyPr/>
          <a:lstStyle>
            <a:lvl1pPr marL="0" indent="0">
              <a:buNone/>
              <a:defRPr lang="en-us" sz="1710" cap="none"/>
            </a:lvl1pPr>
            <a:lvl2pPr marL="489585" indent="0">
              <a:buNone/>
              <a:defRPr lang="en-us" sz="1500" cap="none"/>
            </a:lvl2pPr>
            <a:lvl3pPr marL="979170" indent="0">
              <a:buNone/>
              <a:defRPr lang="en-us" sz="1285" cap="none"/>
            </a:lvl3pPr>
            <a:lvl4pPr marL="1469390" indent="0">
              <a:buNone/>
              <a:defRPr lang="en-us" sz="1070" cap="none"/>
            </a:lvl4pPr>
            <a:lvl5pPr marL="1958975" indent="0">
              <a:buNone/>
              <a:defRPr lang="en-us" sz="1070" cap="none"/>
            </a:lvl5pPr>
            <a:lvl6pPr marL="2448560" indent="0">
              <a:buNone/>
              <a:defRPr lang="en-us" sz="1070" cap="none"/>
            </a:lvl6pPr>
            <a:lvl7pPr marL="2938145" indent="0">
              <a:buNone/>
              <a:defRPr lang="en-us" sz="1070" cap="none"/>
            </a:lvl7pPr>
            <a:lvl8pPr marL="3427730" indent="0">
              <a:buNone/>
              <a:defRPr lang="en-us" sz="1070" cap="none"/>
            </a:lvl8pPr>
            <a:lvl9pPr marL="3917950" indent="0">
              <a:buNone/>
              <a:defRPr lang="en-us" sz="1070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06129BC1-8FEB-476D-A5AA-7938D5E4532C}" type="datetime1">
              <a:rPr lang="pt-br" cap="none"/>
              <a:t>09/10/2024</a:t>
            </a:fld>
            <a:endParaRPr lang="pt-br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0612D78D-C3EB-4721-A5AA-357499E45360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cSld>
    <p:bg>
      <p:bgPr>
        <a:gradFill flip="none" rotWithShape="0">
          <a:gsLst>
            <a:gs pos="0">
              <a:srgbClr val="F5F8FC"/>
            </a:gs>
            <a:gs pos="74000">
              <a:srgbClr val="ABBFE4"/>
            </a:gs>
            <a:gs pos="83000">
              <a:srgbClr val="ABBFE4"/>
            </a:gs>
            <a:gs pos="100000">
              <a:srgbClr val="C7D5ED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bgQAAGgCAAAGPAAAJAsAABAAAAAmAAAACAAAAL8vAAAAAAAA"/>
              </a:ext>
            </a:extLst>
          </p:cNvSpPr>
          <p:nvPr>
            <p:ph type="title"/>
          </p:nvPr>
        </p:nvSpPr>
        <p:spPr>
          <a:xfrm>
            <a:off x="720090" y="391160"/>
            <a:ext cx="9037320" cy="14198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bgQAAAcMAAAGPAAAsygAABAAAAAmAAAACAAAAD8vAAAAAAAA"/>
              </a:ext>
            </a:extLst>
          </p:cNvSpPr>
          <p:nvPr>
            <p:ph type="body" idx="1"/>
          </p:nvPr>
        </p:nvSpPr>
        <p:spPr>
          <a:xfrm>
            <a:off x="720090" y="1955165"/>
            <a:ext cx="9037320" cy="46609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bgQAAOEpAADvEgAASSwAABAAAAAmAAAACAAAAL+PAAAAAAAA"/>
              </a:ext>
            </a:extLst>
          </p:cNvSpPr>
          <p:nvPr>
            <p:ph type="dt" sz="half" idx="2"/>
          </p:nvPr>
        </p:nvSpPr>
        <p:spPr>
          <a:xfrm>
            <a:off x="720090" y="6807835"/>
            <a:ext cx="2357755" cy="3911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en-us" sz="1285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612CCCA-84EB-473A-A5AA-726F82E45327}" type="datetime1">
              <a:rPr lang="pt-br" cap="none"/>
              <a:t/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hUAAOEpAAAaKwAASSwAABAAAAAmAAAACAAAAL+PAAAAAAAA"/>
              </a:ext>
            </a:extLst>
          </p:cNvSpPr>
          <p:nvPr>
            <p:ph type="ftr" sz="quarter" idx="3"/>
          </p:nvPr>
        </p:nvSpPr>
        <p:spPr>
          <a:xfrm>
            <a:off x="3470910" y="6807835"/>
            <a:ext cx="3535680" cy="3911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en-us" sz="1285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0AAOEpAAAGPAAASSwAABAAAAAmAAAACAAAAL+PAAAAAAAA"/>
              </a:ext>
            </a:extLst>
          </p:cNvSpPr>
          <p:nvPr>
            <p:ph type="sldNum" sz="quarter" idx="4"/>
          </p:nvPr>
        </p:nvSpPr>
        <p:spPr>
          <a:xfrm>
            <a:off x="7399655" y="6807835"/>
            <a:ext cx="2357755" cy="3911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en-us" sz="1285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0612A59A-D4EB-4753-A5AA-2206EBE45377}" type="slidenum">
              <a:rPr lang="pt-br" cap="none"/>
              <a:t/>
            </a:fld>
            <a:endParaRPr lang="pt-br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marL="0" marR="0" indent="0" algn="l" defTabSz="97917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710" b="0" i="0" u="none" strike="noStrike" kern="1" cap="none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45110" marR="0" indent="-245110" algn="l" defTabSz="979170">
        <a:lnSpc>
          <a:spcPct val="90000"/>
        </a:lnSpc>
        <a:spcBef>
          <a:spcPts val="107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99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73469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57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22428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14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71386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20345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69367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318325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67284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416242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89585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7917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46939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958975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44856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938145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42773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91795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ccosta@ifsp.edu.br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1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1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1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1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2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2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2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2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png"/></Relationships>
</file>

<file path=ppt/slides/_rels/slide2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6.png"/></Relationships>
</file>

<file path=ppt/slides/_rels/slide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3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7.png"/></Relationships>
</file>

<file path=ppt/slides/_rels/slide3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8.png"/></Relationships>
</file>

<file path=ppt/slides/_rels/slide3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9.png"/></Relationships>
</file>

<file path=ppt/slides/_rels/slide3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3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3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3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3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hyperlink" Target="http://pipe2.sourceforge.net/" TargetMode="External"/></Relationships>
</file>

<file path=ppt/slides/_rels/slide3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hyperlink" Target="https://www.irt.rwth-aachen.de/cms/IRT/Studium/Downloads/~osru/Petrinetz-Tool-Netlab/?lidx=1" TargetMode="External"/><Relationship Id="rId5" Type="http://schemas.openxmlformats.org/officeDocument/2006/relationships/image" Target="../media/image23.png"/></Relationships>
</file>

<file path=ppt/slides/_rels/slide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4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.png"/><Relationship Id="rId4" Type="http://schemas.openxmlformats.org/officeDocument/2006/relationships/image" Target="../media/image24.png"/><Relationship Id="rId5" Type="http://schemas.openxmlformats.org/officeDocument/2006/relationships/hyperlink" Target="https://www.chatdiagram.com/pt/tool/petri-net-diagram-maker" TargetMode="External"/></Relationships>
</file>

<file path=ppt/slides/_rels/slide4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13"/>
          <p:cNvSpPr>
            <a:extLst>
              <a:ext uri="smNativeData">
                <pr:smNativeData xmlns:pr="smNativeData" xmlns="smNativeData" val="SMDATA_15_LpBzahMAAAAlAAAAZAAAAE0AAAAApQAAAKUAAAClAAAApQ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5gQAAC4PAADjPAAA8xMAABAgAAAmAAAACAAAAP//////////"/>
              </a:ext>
            </a:extLst>
          </p:cNvSpPr>
          <p:nvPr/>
        </p:nvSpPr>
        <p:spPr>
          <a:xfrm>
            <a:off x="796290" y="2467610"/>
            <a:ext cx="9101455" cy="7753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104775" rIns="104775" bIns="104775" numCol="1" spcCol="215900" anchor="t"/>
          <a:lstStyle/>
          <a:p>
            <a:pPr algn="ctr">
              <a:defRPr lang="en-us"/>
            </a:pPr>
            <a:r>
              <a:rPr lang="pt-br" sz="3665" cap="none"/>
              <a:t> </a:t>
            </a:r>
            <a:endParaRPr lang="en-us" sz="3435" b="1" cap="none"/>
          </a:p>
        </p:txBody>
      </p:sp>
      <p:sp>
        <p:nvSpPr>
          <p:cNvPr id="3" name="Google Shape;59;p13"/>
          <p:cNvSpPr>
            <a:extLst>
              <a:ext uri="smNativeData">
                <pr:smNativeData xmlns:pr="smNativeData" xmlns="smNativeData" val="SMDATA_15_LpBzahMAAAAlAAAAZAAAAE0AAAAApQAAAKUAAAClAAAApQ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6wkAAAsVAAAANAAABB4AABAgAAAmAAAACAAAAP//////////"/>
              </a:ext>
            </a:extLst>
          </p:cNvSpPr>
          <p:nvPr/>
        </p:nvSpPr>
        <p:spPr>
          <a:xfrm>
            <a:off x="1612265" y="3420745"/>
            <a:ext cx="6840855" cy="14585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104775" rIns="104775" bIns="104775" numCol="1" spcCol="215900" anchor="t"/>
          <a:lstStyle/>
          <a:p>
            <a:pPr indent="515620" algn="ctr">
              <a:lnSpc>
                <a:spcPct val="150000"/>
              </a:lnSpc>
              <a:defRPr lang="en-us"/>
            </a:pPr>
            <a:r>
              <a:rPr lang="pt-br" b="1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Calibri" pitchFamily="2" charset="0"/>
              </a:rPr>
              <a:t>Prof. Dr. Cesar da Costa </a:t>
            </a:r>
            <a:endParaRPr lang="pt-br" b="1" cap="none">
              <a:solidFill>
                <a:srgbClr val="000000"/>
              </a:solidFill>
              <a:latin typeface="Arial" pitchFamily="2" charset="0"/>
              <a:ea typeface="Arial" pitchFamily="2" charset="0"/>
              <a:cs typeface="Calibri" pitchFamily="2" charset="0"/>
            </a:endParaRPr>
          </a:p>
          <a:p>
            <a:pPr indent="515620" algn="ctr">
              <a:lnSpc>
                <a:spcPct val="150000"/>
              </a:lnSpc>
              <a:defRPr lang="en-us"/>
            </a:pPr>
            <a:r>
              <a:rPr lang="pt-br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Calibri" pitchFamily="2" charset="0"/>
              </a:rPr>
              <a:t>E-mail:</a:t>
            </a:r>
            <a:r>
              <a:rPr lang="pt-br" b="1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Calibri" pitchFamily="2" charset="0"/>
              </a:rPr>
              <a:t> </a:t>
            </a:r>
            <a:r>
              <a:rPr lang="pt-br" cap="none">
                <a:latin typeface="Times New Roman" pitchFamily="1" charset="0"/>
                <a:ea typeface="Times New Roman" pitchFamily="1" charset="0"/>
                <a:cs typeface="Calibri" pitchFamily="2" charset="0"/>
                <a:hlinkClick r:id="rId3"/>
              </a:rPr>
              <a:t>ccosta@ifsp.edu.br</a:t>
            </a:r>
            <a:endParaRPr lang="pt-br" cap="none">
              <a:latin typeface="Times New Roman" pitchFamily="1" charset="0"/>
              <a:ea typeface="Times New Roman" pitchFamily="1" charset="0"/>
              <a:cs typeface="Calibri" pitchFamily="2" charset="0"/>
            </a:endParaRPr>
          </a:p>
          <a:p>
            <a:pPr indent="515620" algn="ctr">
              <a:lnSpc>
                <a:spcPct val="150000"/>
              </a:lnSpc>
              <a:defRPr lang="en-us"/>
            </a:pPr>
            <a:r>
              <a:rPr lang="pt-br" b="1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Arial" pitchFamily="2" charset="0"/>
              </a:rPr>
              <a:t>Site: www.professorcesarcosta.com.br </a:t>
            </a:r>
            <a:endParaRPr lang="pt-br" cap="none">
              <a:latin typeface="Arial" pitchFamily="2" charset="0"/>
              <a:ea typeface="Times New Roman" pitchFamily="1" charset="0"/>
              <a:cs typeface="Arial" pitchFamily="2" charset="0"/>
            </a:endParaRPr>
          </a:p>
        </p:txBody>
      </p:sp>
      <p:graphicFrame>
        <p:nvGraphicFramePr>
          <p:cNvPr id="4" name="Tabela1"/>
          <p:cNvGraphicFramePr>
            <a:graphicFrameLocks noGrp="1"/>
          </p:cNvGraphicFramePr>
          <p:nvPr/>
        </p:nvGraphicFramePr>
        <p:xfrm>
          <a:off x="1212850" y="387985"/>
          <a:ext cx="8268335" cy="13347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268970"/>
              </a:tblGrid>
              <a:tr h="0"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sz="3600" cap="none">
                          <a:latin typeface="Arial" pitchFamily="2" charset="0"/>
                          <a:ea typeface="Times New Roman" pitchFamily="1" charset="0"/>
                          <a:cs typeface="Arial" pitchFamily="2" charset="0"/>
                        </a:rPr>
                        <a:t>CONTROLE DE SISTEMAS DE EVENTOS DISCRETOS</a:t>
                      </a:r>
                      <a:endParaRPr lang="pt-br" sz="3600" cap="none">
                        <a:latin typeface="Arial" pitchFamily="2" charset="0"/>
                        <a:ea typeface="Times New Roman" pitchFamily="1" charset="0"/>
                        <a:cs typeface="Arial" pitchFamily="2" charset="0"/>
                      </a:endParaRPr>
                    </a:p>
                  </a:txBody>
                  <a:tcPr marL="118745" marR="118745" marT="118745" marB="11874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85958446" type="min" val="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extLst>
              <a:ext uri="smNativeData">
                <pr:smNativeData xmlns:pr="smNativeData" xmlns="smNativeData" val="SMDATA_15_LpBzahMAAAAlAAAAZAAAAE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UxEAACQYAADHUQAAJBgAABAgAAAmAAAACAAAAP//////////"/>
              </a:ext>
            </a:extLst>
          </p:cNvSpPr>
          <p:nvPr/>
        </p:nvSpPr>
        <p:spPr>
          <a:xfrm>
            <a:off x="2816225" y="3924300"/>
            <a:ext cx="104775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/>
            </a:pPr>
            <a:br/>
            <a:endParaRPr lang="pt-br" cap="none">
              <a:latin typeface="Arial" pitchFamily="2" charset="0"/>
              <a:ea typeface="Calibri" pitchFamily="2" charset="0"/>
              <a:cs typeface="Calibri" pitchFamily="2" charset="0"/>
            </a:endParaRPr>
          </a:p>
        </p:txBody>
      </p:sp>
      <p:sp>
        <p:nvSpPr>
          <p:cNvPr id="6" name="Conector reto 5"/>
          <p:cNvSpPr>
            <a:extLst>
              <a:ext uri="smNativeData">
                <pr:smNativeData xmlns:pr="smNativeData" xmlns="smNativeData" val="SMDATA_15_LpBzahMAAAAlAAAAC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a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rwUAAJARAADjPAAAkBEAABAAAAAmAAAACAAAAP//////////"/>
              </a:ext>
            </a:extLst>
          </p:cNvSpPr>
          <p:nvPr/>
        </p:nvSpPr>
        <p:spPr>
          <a:xfrm>
            <a:off x="923925" y="2854960"/>
            <a:ext cx="8973820" cy="0"/>
          </a:xfrm>
          <a:prstGeom prst="line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pic>
        <p:nvPicPr>
          <p:cNvPr id="7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PKyWE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HsAAABVJgAAGQwAAD0s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78105" y="6231255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CaixaDeTexto 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4HG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xkAAMoLAABoNQAAog4AABAgAAAmAAAACAAAAP//////////"/>
              </a:ext>
            </a:extLst>
          </p:cNvSpPr>
          <p:nvPr/>
        </p:nvSpPr>
        <p:spPr>
          <a:xfrm>
            <a:off x="4114165" y="1916430"/>
            <a:ext cx="4567555" cy="462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>
                <a:latin typeface="Arial" pitchFamily="2" charset="0"/>
                <a:ea typeface="Calibri" pitchFamily="2" charset="0"/>
                <a:cs typeface="Arial" pitchFamily="2" charset="0"/>
              </a:rPr>
              <a:t>Redes de Petri</a:t>
            </a:r>
            <a:endParaRPr lang="pt-br" sz="2400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QAAAD4NAACvPgAA/hMAAAAgAAAmAAAACAAAAP//////////"/>
              </a:ext>
            </a:extLst>
          </p:cNvSpPr>
          <p:nvPr/>
        </p:nvSpPr>
        <p:spPr>
          <a:xfrm>
            <a:off x="127635" y="2152650"/>
            <a:ext cx="10062210" cy="1097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Os vértices de um grafo associado a uma rede de Petri podem ser interligados por múltiplos arcos. Por exemplo, um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pode ser conectado a uma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transição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através de diversos arcos ou vice-versa (Figura 3).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gQMAADgHAADyHwAA0QoAABAgAAAmAAAACAAAAP//////////"/>
              </a:ext>
            </a:extLst>
          </p:cNvSpPr>
          <p:nvPr/>
        </p:nvSpPr>
        <p:spPr>
          <a:xfrm>
            <a:off x="569595" y="117348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  <p:sp>
        <p:nvSpPr>
          <p:cNvPr id="7" name="CaixaDeTexto 2"/>
          <p:cNvSpPr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4xUAACsoAAB4JgAAuisAAAAAAAAmAAAACAAAAP//////////"/>
              </a:ext>
            </a:extLst>
          </p:cNvSpPr>
          <p:nvPr/>
        </p:nvSpPr>
        <p:spPr>
          <a:xfrm>
            <a:off x="3557905" y="6529705"/>
            <a:ext cx="2695575" cy="5784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Figura 3. Múltiplo arco.</a:t>
            </a:r>
            <a:endParaRPr lang="pt-br" cap="none"/>
          </a:p>
        </p:txBody>
      </p:sp>
      <p:pic>
        <p:nvPicPr>
          <p:cNvPr id="8" name="Imagem 4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C23hA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KgVAADiFQAA1CMAACUn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3520440" y="3557270"/>
            <a:ext cx="2303780" cy="280606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EgEAAB0MAAAnNwAA3RIAAAAgAAAmAAAACAAAAP//////////"/>
              </a:ext>
            </a:extLst>
          </p:cNvSpPr>
          <p:nvPr/>
        </p:nvSpPr>
        <p:spPr>
          <a:xfrm>
            <a:off x="173990" y="1969135"/>
            <a:ext cx="8791575" cy="1097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Pode-se substitui os múltiplos arcos por um único arco valorado, onde o numeral associado ao arco corresponde ao número de arcos que interligam os vértices (Figura 4). 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pwIAAAIHAAAYHwAAmwoAABAgAAAmAAAACAAAAP//////////"/>
              </a:ext>
            </a:extLst>
          </p:cNvSpPr>
          <p:nvPr/>
        </p:nvSpPr>
        <p:spPr>
          <a:xfrm>
            <a:off x="431165" y="113919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  <p:sp>
        <p:nvSpPr>
          <p:cNvPr id="7" name="CaixaDeTexto 12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BkAAGcnAADhJgAAHCkAABAgAAAmAAAACAAAAP//////////"/>
              </a:ext>
            </a:extLst>
          </p:cNvSpPr>
          <p:nvPr/>
        </p:nvSpPr>
        <p:spPr>
          <a:xfrm>
            <a:off x="4178300" y="6405245"/>
            <a:ext cx="2141855" cy="2774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1200" cap="none"/>
              <a:t>Figura 4. Arco valorado.</a:t>
            </a:r>
            <a:endParaRPr lang="pt-br" sz="1200" cap="none"/>
          </a:p>
        </p:txBody>
      </p:sp>
      <p:pic>
        <p:nvPicPr>
          <p:cNvPr id="8" name="Imagem 5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O8XAADBEwAAcSUAAHsl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3890645" y="3211195"/>
            <a:ext cx="2195830" cy="288163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ogMAAPcKAAD1PgAAVyYAAAAgAAAmAAAACAAAAP//////////"/>
              </a:ext>
            </a:extLst>
          </p:cNvSpPr>
          <p:nvPr/>
        </p:nvSpPr>
        <p:spPr>
          <a:xfrm>
            <a:off x="590550" y="1782445"/>
            <a:ext cx="9643745" cy="445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Ilustremos os conceitos informalmente apresentados descrevendo o ciclo repetitivo dos turnos (períodos) de um dia.</a:t>
            </a:r>
            <a:endParaRPr lang="pt-br" cap="none"/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Dividamos o dia em três períodos: </a:t>
            </a:r>
            <a:r>
              <a:rPr lang="pt-br" i="1" cap="none"/>
              <a:t>manhã,</a:t>
            </a:r>
            <a:r>
              <a:t> </a:t>
            </a:r>
            <a:r>
              <a:rPr lang="pt-br" i="1" cap="none"/>
              <a:t>tarde </a:t>
            </a:r>
            <a:r>
              <a:t>e </a:t>
            </a:r>
            <a:r>
              <a:rPr lang="pt-br" i="1" cap="none"/>
              <a:t>noite</a:t>
            </a:r>
            <a:r>
              <a:t>, ou seja, há três condições.</a:t>
            </a: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 transição de uma dessas condições para uma outra, por exemplo: amanhecer (</a:t>
            </a:r>
            <a:r>
              <a:rPr lang="pt-br" i="1" cap="none"/>
              <a:t>noite</a:t>
            </a:r>
            <a:r>
              <a:t>, </a:t>
            </a:r>
            <a:r>
              <a:rPr lang="pt-br" i="1" cap="none"/>
              <a:t>tarde, manhã)</a:t>
            </a:r>
            <a:r>
              <a:t>, são os eventos.</a:t>
            </a: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O modelo que representa o ciclo operacional desse sistema é formado pelas três condições, representadas por  três variáveis de estado (lugares), e por três eventos (transições): amanhecer, entardecer e anoitecer. </a:t>
            </a:r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2wQAAIMGAABMIQAAHAoAABAgAAAmAAAACAAAAP//////////"/>
              </a:ext>
            </a:extLst>
          </p:cNvSpPr>
          <p:nvPr/>
        </p:nvSpPr>
        <p:spPr>
          <a:xfrm>
            <a:off x="789305" y="1058545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Exemplo 1</a:t>
            </a:r>
            <a:endParaRPr lang="pt-br" sz="3200" cap="none"/>
          </a:p>
        </p:txBody>
      </p:sp>
      <p:cxnSp>
        <p:nvCxnSpPr>
          <p:cNvPr id="7" name="Conector de Seta Reta 2"/>
          <p:cNvCxnSpPr>
            <a:extLst>
              <a:ext uri="smNativeData">
                <pr:smNativeData xmlns:pr="smNativeData" xmlns="smNativeData" val="SMDATA_15_LpBz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AAAAAkK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5+bmA8zMzADAwP8Af39/AAAAAAAAAAAAAAAAAAAAAAAAAAAAIQAAABgAAAAUAAAA9zQAAA4bAACsNgAADhsAABAAAAAmAAAACAAAAP//////////"/>
              </a:ext>
            </a:extLst>
          </p:cNvCxnSpPr>
          <p:nvPr/>
        </p:nvCxnSpPr>
        <p:spPr>
          <a:xfrm>
            <a:off x="8609965" y="4398010"/>
            <a:ext cx="277495" cy="12700"/>
          </a:xfrm>
          <a:prstGeom prst="straightConnector1">
            <a:avLst/>
          </a:prstGeom>
          <a:noFill/>
          <a:ln w="6350" cap="flat" cmpd="sng" algn="ctr">
            <a:solidFill>
              <a:schemeClr val="tx1"/>
            </a:solidFill>
            <a:prstDash val="solid"/>
            <a:headEnd type="none"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EckT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OAMAANwHAACpHwAAdQsAABAgAAAmAAAACAAAAP//////////"/>
              </a:ext>
            </a:extLst>
          </p:cNvSpPr>
          <p:nvPr/>
        </p:nvSpPr>
        <p:spPr>
          <a:xfrm>
            <a:off x="523240" y="127762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Exemplo 1</a:t>
            </a:r>
            <a:endParaRPr lang="pt-br" sz="3200" cap="none"/>
          </a:p>
        </p:txBody>
      </p:sp>
      <p:cxnSp>
        <p:nvCxnSpPr>
          <p:cNvPr id="6" name="Conector de Seta Reta 2"/>
          <p:cNvCxnSpPr>
            <a:extLst>
              <a:ext uri="smNativeData">
                <pr:smNativeData xmlns:pr="smNativeData" xmlns="smNativeData" val="SMDATA_15_LpBz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AAAAAkK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MDAwP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5+bmA8zMzADAwP8Af39/AAAAAAAAAAAAAAAAAAAAAAAAAAAAIQAAABgAAAAUAAAA9zQAAA4bAACsNgAADhsAABAAAAAmAAAACAAAAP//////////"/>
              </a:ext>
            </a:extLst>
          </p:cNvCxnSpPr>
          <p:nvPr/>
        </p:nvCxnSpPr>
        <p:spPr>
          <a:xfrm>
            <a:off x="8609965" y="4398010"/>
            <a:ext cx="277495" cy="12700"/>
          </a:xfrm>
          <a:prstGeom prst="straightConnector1">
            <a:avLst/>
          </a:prstGeom>
          <a:noFill/>
          <a:ln w="6350" cap="flat" cmpd="sng" algn="ctr">
            <a:solidFill>
              <a:schemeClr val="tx1"/>
            </a:solidFill>
            <a:prstDash val="solid"/>
            <a:headEnd type="none"/>
            <a:tailEnd type="triangle" w="med" len="med"/>
          </a:ln>
          <a:effectLst/>
        </p:spPr>
      </p:cxnSp>
      <p:pic>
        <p:nvPicPr>
          <p:cNvPr id="7" name="Imagem 5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EckT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kUAACPDwAAuS0AAJYi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3256915" y="2529205"/>
            <a:ext cx="4175760" cy="309308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CaixaDeTexto 15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WBgAAIckAAAULQAA9yYAAAAgAAAmAAAACAAAAP//////////"/>
              </a:ext>
            </a:extLst>
          </p:cNvSpPr>
          <p:nvPr/>
        </p:nvSpPr>
        <p:spPr>
          <a:xfrm>
            <a:off x="3957320" y="5937885"/>
            <a:ext cx="3370580" cy="396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000" cap="none"/>
              <a:t>Figura 5. Períodos do Dia </a:t>
            </a:r>
            <a:r>
              <a:rPr lang="pt-br" sz="1200" cap="none"/>
              <a:t>.</a:t>
            </a:r>
            <a:endParaRPr lang="pt-br" sz="1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IgMAAFILAAAHPwAAsiYAAAAgAAAmAAAACAAAAP//////////"/>
              </a:ext>
            </a:extLst>
          </p:cNvSpPr>
          <p:nvPr/>
        </p:nvSpPr>
        <p:spPr>
          <a:xfrm>
            <a:off x="509270" y="1840230"/>
            <a:ext cx="9736455" cy="445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A seguir vamos apresentar um modelo da rede de Petri que representa algumas das tarefas de uma </a:t>
            </a:r>
            <a:r>
              <a:rPr lang="pt-br" i="1" cap="none"/>
              <a:t>linha de montagem.</a:t>
            </a:r>
            <a:endParaRPr lang="pt-br" i="1" cap="none"/>
          </a:p>
          <a:p>
            <a:pPr marL="342900" indent="-342900">
              <a:buFont typeface="Wingdings" pitchFamily="0" charset="2"/>
              <a:buChar char="§"/>
              <a:defRPr lang="pt-br" sz="2200" i="1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i="1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i="0" cap="none"/>
              <a:t>Neste modelo, descreveremos o empacotamento e envio ao setor de expedição de conjuntos de </a:t>
            </a:r>
            <a:r>
              <a:t>parafusos</a:t>
            </a:r>
            <a:r>
              <a:t> e </a:t>
            </a:r>
            <a:r>
              <a:t>porcas,</a:t>
            </a:r>
            <a:r>
              <a:t> contudo não representaremos as tarefas da manufatura dos parafusos e das porcas. </a:t>
            </a:r>
          </a:p>
          <a:p>
            <a:pPr marL="342900" indent="-342900">
              <a:buFont typeface="Wingdings" pitchFamily="0" charset="2"/>
              <a:buChar char="§"/>
              <a:defRPr lang="pt-br" sz="2200" i="1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i="1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i="0" cap="none"/>
              <a:t>Este sistema forma conjuntos de três </a:t>
            </a:r>
            <a:r>
              <a:t>parafusos</a:t>
            </a:r>
            <a:r>
              <a:t> e três </a:t>
            </a:r>
            <a:r>
              <a:t>porcas</a:t>
            </a:r>
            <a:r>
              <a:t>. Um novo conjunto só poderá ser empacotado quando o conjunto atualmente produzido for enviado a fase seguinte do processo.</a:t>
            </a:r>
          </a:p>
          <a:p>
            <a:pPr marL="342900" indent="-342900">
              <a:buFont typeface="Wingdings" pitchFamily="0" charset="2"/>
              <a:buChar char="§"/>
              <a:defRPr lang="pt-br" sz="2200" i="1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i="1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i="0" cap="none"/>
              <a:t>Após os pacotes (conjuntos) serem formados, estes são enviados ao setor de expedição.</a:t>
            </a:r>
            <a:r>
              <a:t> </a:t>
            </a:r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gQAADkGAAADIQAA0gkAABAgAAAmAAAACAAAAP//////////"/>
              </a:ext>
            </a:extLst>
          </p:cNvSpPr>
          <p:nvPr/>
        </p:nvSpPr>
        <p:spPr>
          <a:xfrm>
            <a:off x="742950" y="1011555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Exemplo 2</a:t>
            </a:r>
            <a:endParaRPr lang="pt-br" sz="3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icklk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wMAAKQIAAAoIAAAPQwAABAgAAAmAAAACAAAAP//////////"/>
              </a:ext>
            </a:extLst>
          </p:cNvSpPr>
          <p:nvPr/>
        </p:nvSpPr>
        <p:spPr>
          <a:xfrm>
            <a:off x="603885" y="140462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Exemplo 2</a:t>
            </a:r>
            <a:endParaRPr lang="pt-br" sz="3200" cap="none"/>
          </a:p>
        </p:txBody>
      </p:sp>
      <p:pic>
        <p:nvPicPr>
          <p:cNvPr id="6" name="Imagem 1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4+ws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IoVAADuDgAA5C8AAJEj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3501390" y="2426970"/>
            <a:ext cx="4283710" cy="335470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CaixaDeTexto 15"/>
          <p:cNvSpPr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sBsAAMclAAAULgAAaioAAAAAAAAmAAAACAAAAP//////////"/>
              </a:ext>
            </a:extLst>
          </p:cNvSpPr>
          <p:nvPr/>
        </p:nvSpPr>
        <p:spPr>
          <a:xfrm>
            <a:off x="4500880" y="6141085"/>
            <a:ext cx="2989580" cy="753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Figura 6. linha de produção</a:t>
            </a:r>
            <a:r>
              <a:rPr lang="pt-br" sz="1200" cap="none"/>
              <a:t>.</a:t>
            </a:r>
            <a:endParaRPr lang="pt-br" sz="1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uAIAAO8GAAApHwAAfwoAAAAgAAAmAAAACAAAAP//////////"/>
              </a:ext>
            </a:extLst>
          </p:cNvSpPr>
          <p:nvPr/>
        </p:nvSpPr>
        <p:spPr>
          <a:xfrm>
            <a:off x="441960" y="1127125"/>
            <a:ext cx="4623435" cy="579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Exemplo 3</a:t>
            </a:r>
            <a:endParaRPr lang="pt-br" sz="3200" cap="none"/>
          </a:p>
        </p:txBody>
      </p:sp>
      <p:sp>
        <p:nvSpPr>
          <p:cNvPr id="6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NIX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jgQAABYMAABcPQAA5iAAAAAgAAAmAAAACAAAAP//////////"/>
              </a:ext>
            </a:extLst>
          </p:cNvSpPr>
          <p:nvPr/>
        </p:nvSpPr>
        <p:spPr>
          <a:xfrm>
            <a:off x="740410" y="1964690"/>
            <a:ext cx="9234170" cy="3383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A seguir vamos apresentar um modelo da rede de Petri </a:t>
            </a:r>
            <a:r>
              <a:rPr lang="pt-br" i="1" cap="none"/>
              <a:t>para representar um ano letivo de uma Universidade.</a:t>
            </a:r>
            <a:endParaRPr lang="pt-br" i="1" cap="none"/>
          </a:p>
          <a:p>
            <a:pPr marL="342900" indent="-342900">
              <a:buFont typeface="Wingdings" pitchFamily="0" charset="2"/>
              <a:buChar char="§"/>
              <a:defRPr lang="pt-br" sz="2200" i="1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O ano letivo começa com o primeiro período (semestre) letivo, seguido das primeiras férias (de julho), logo após, tem-se o segundo período letivo, e finalmente as férias de final de ano. </a:t>
            </a: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Assim, o ano letivo poderia ser representado conforme a figura 2.</a:t>
            </a:r>
            <a:r>
              <a:rPr lang="pt-br" i="1" cap="none"/>
              <a:t> </a:t>
            </a:r>
            <a:endParaRPr lang="pt-br" i="1" cap="none"/>
          </a:p>
          <a:p>
            <a:pPr>
              <a:defRPr lang="en-us"/>
            </a:p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uAIAAO8GAAApHwAAfwoAAAAgAAAmAAAACAAAAP//////////"/>
              </a:ext>
            </a:extLst>
          </p:cNvSpPr>
          <p:nvPr/>
        </p:nvSpPr>
        <p:spPr>
          <a:xfrm>
            <a:off x="441960" y="1127125"/>
            <a:ext cx="4623435" cy="579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Exemplo 3</a:t>
            </a:r>
            <a:endParaRPr lang="pt-br" sz="3200" cap="none"/>
          </a:p>
        </p:txBody>
      </p:sp>
      <p:pic>
        <p:nvPicPr>
          <p:cNvPr id="6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49Qs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MkPAADbDgAApTMAAOkj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566035" y="2414905"/>
            <a:ext cx="5829300" cy="34226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Retângulo1"/>
          <p:cNvSpPr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sBsAAMclAAAULgAAaioAAAAAAAAmAAAACAAAAP//////////"/>
              </a:ext>
            </a:extLst>
          </p:cNvSpPr>
          <p:nvPr/>
        </p:nvSpPr>
        <p:spPr>
          <a:xfrm>
            <a:off x="4500880" y="6141085"/>
            <a:ext cx="2989580" cy="753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Figura 7. Ano letivo</a:t>
            </a:r>
            <a:r>
              <a:rPr lang="pt-br" sz="1200" cap="none"/>
              <a:t>.</a:t>
            </a:r>
            <a:endParaRPr lang="pt-br" sz="1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gIAAAIHAABtPgAAciQAAAAgAAAmAAAACAAAAP//////////"/>
              </a:ext>
            </a:extLst>
          </p:cNvSpPr>
          <p:nvPr/>
        </p:nvSpPr>
        <p:spPr>
          <a:xfrm>
            <a:off x="453390" y="1139190"/>
            <a:ext cx="9694545" cy="47853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b="1" cap="none"/>
              <a:t>Definição</a:t>
            </a:r>
            <a:r>
              <a:t>: uma rede de Petri R é uma quíntupla R = (P, T, I, O, K), onde: </a:t>
            </a:r>
          </a:p>
          <a:p>
            <a:pPr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P = {p1,p2,...,pn} é um conjunto finito não-vazio de lugares;</a:t>
            </a:r>
          </a:p>
          <a:p>
            <a:pPr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T = {t1, t2,..., tm} é um conjunto finito não-vazio de transições;</a:t>
            </a: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I : T → P é um conjunto de bags que representa o mapeamento de transições para lugares de entrada;</a:t>
            </a: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O : T → P é um conjunto de bags que representa o mapeamento de transições para lugares de saída;</a:t>
            </a: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K : P → N é o conjunto da capacidades associadas a cada lugar, podendo assumir um valor infinito.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FcD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2QIAAJ0GAAClPQAAPQkAAAAgAAAmAAAACAAAAP//////////"/>
              </a:ext>
            </a:extLst>
          </p:cNvSpPr>
          <p:nvPr/>
        </p:nvSpPr>
        <p:spPr>
          <a:xfrm>
            <a:off x="462915" y="1075055"/>
            <a:ext cx="955802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 figura 7 pode ser descrita da seguinte forma, utilizando-se a definição:</a:t>
            </a:r>
          </a:p>
        </p:txBody>
      </p:sp>
      <p:pic>
        <p:nvPicPr>
          <p:cNvPr id="6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CYNAADhCgAAIDQAACUn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137410" y="1768475"/>
            <a:ext cx="6336030" cy="459486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Imagem2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KgNAADkJgAAmCwAABIrAAAAAAAAJgAAAAgAAAD//////////w=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2219960" y="6322060"/>
            <a:ext cx="5029200" cy="6794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gAAALwOAAAdPgAAvB0AAAAgAAAmAAAACAAAAP//////////"/>
              </a:ext>
            </a:extLst>
          </p:cNvSpPr>
          <p:nvPr/>
        </p:nvSpPr>
        <p:spPr>
          <a:xfrm>
            <a:off x="115570" y="2395220"/>
            <a:ext cx="9981565" cy="2438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Uma rede de Petri é uma ferramenta gráfica e matemática de modelagem usada para descrever sistemas paralelos, concorrentes, assíncronos e distribuídos. </a:t>
            </a:r>
            <a:endParaRPr lang="pt-br" cap="none"/>
          </a:p>
          <a:p>
            <a:pPr marL="342900" indent="-342900">
              <a:buFont typeface="Wingdings" pitchFamily="0" charset="2"/>
              <a:buChar char="§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Criada em 1939 por Carl Adam Petri, ela representa o comportamento dinâmico de sistemas a eventos discretos por meio de lugares, transições, fichas e arcos direcionados.</a:t>
            </a:r>
            <a:endParaRPr lang="pt-br" cap="none"/>
          </a:p>
        </p:txBody>
      </p:sp>
      <p:sp>
        <p:nvSpPr>
          <p:cNvPr id="6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fwEAADUhAADMOgAA5SUAAAAgAAAmAAAACAAAAP//////////"/>
              </a:ext>
            </a:extLst>
          </p:cNvSpPr>
          <p:nvPr/>
        </p:nvSpPr>
        <p:spPr>
          <a:xfrm>
            <a:off x="243205" y="5398135"/>
            <a:ext cx="9314815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Usando-se Redes de Petri pode-se modelar sistemas paralelos, concorrentes, assíncronos e não-determinísticos. 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7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bgMAAJIIAADfHwAAKwwAABAgAAAmAAAACAAAAP//////////"/>
              </a:ext>
            </a:extLst>
          </p:cNvSpPr>
          <p:nvPr/>
        </p:nvSpPr>
        <p:spPr>
          <a:xfrm>
            <a:off x="557530" y="139319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tângulo 16"/>
          <p:cNvSpPr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LB0AACcCAACdOQAAwAUAABAgAAAmAAAACAAAAP//////////"/>
              </a:ext>
            </a:extLst>
          </p:cNvSpPr>
          <p:nvPr/>
        </p:nvSpPr>
        <p:spPr>
          <a:xfrm>
            <a:off x="4742180" y="349885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Estrutura</a:t>
            </a:r>
            <a:endParaRPr lang="pt-br" sz="3200" cap="none"/>
          </a:p>
        </p:txBody>
      </p:sp>
      <p:sp>
        <p:nvSpPr>
          <p:cNvPr id="7" name="CaixaDeTexto 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ORoAAKMGAABrPgAAkBIAABAgAAAmAAAACAAAAP//////////"/>
              </a:ext>
            </a:extLst>
          </p:cNvSpPr>
          <p:nvPr/>
        </p:nvSpPr>
        <p:spPr>
          <a:xfrm>
            <a:off x="4262755" y="1078865"/>
            <a:ext cx="5883910" cy="1938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v"/>
              <a:defRPr lang="en-us"/>
            </a:pPr>
            <a:r>
              <a:rPr lang="pt-br" sz="2400" b="1" cap="none"/>
              <a:t>Lugar (representado por um círculo</a:t>
            </a:r>
            <a:r>
              <a:rPr lang="pt-br" sz="2400" cap="none"/>
              <a:t>): estado parcial, procedimento, conjunto de recursos, etc. Em geral, todo lugar tem um predicado associado, por exemplo, máquina livre, peça em espera. </a:t>
            </a:r>
            <a:endParaRPr lang="pt-br" sz="2400" cap="none"/>
          </a:p>
        </p:txBody>
      </p:sp>
      <p:sp>
        <p:nvSpPr>
          <p:cNvPr id="8" name="CaixaDeTexto 9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BsAAK4VAAA6PwAAVh8AABAgAAAmAAAACAAAAP//////////"/>
              </a:ext>
            </a:extLst>
          </p:cNvSpPr>
          <p:nvPr/>
        </p:nvSpPr>
        <p:spPr>
          <a:xfrm>
            <a:off x="4394200" y="3524250"/>
            <a:ext cx="5883910" cy="1569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v"/>
              <a:defRPr lang="en-us"/>
            </a:pPr>
            <a:r>
              <a:rPr lang="pt-br" sz="2400" cap="none"/>
              <a:t>Transição (representada por barra ou retângulo): associada a um evento que ocorre no sistema, exemplo, iniciar a operação.</a:t>
            </a:r>
            <a:endParaRPr lang="pt-br" sz="2400" cap="none"/>
          </a:p>
        </p:txBody>
      </p:sp>
      <p:pic>
        <p:nvPicPr>
          <p:cNvPr id="9" name="Imagem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oAAAAiCQAAeBkAAKQd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6350" y="1484630"/>
            <a:ext cx="4133850" cy="33337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xQMAABwHAACRLwAAvAkAAAAgAAAmAAAACAAAAP//////////"/>
              </a:ext>
            </a:extLst>
          </p:cNvSpPr>
          <p:nvPr/>
        </p:nvSpPr>
        <p:spPr>
          <a:xfrm>
            <a:off x="612775" y="1155700"/>
            <a:ext cx="711962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Redes de Petri Marcadas</a:t>
            </a:r>
          </a:p>
        </p:txBody>
      </p:sp>
      <p:sp>
        <p:nvSpPr>
          <p:cNvPr id="6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L8X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jgQAAE0MAACVOwAAfSEAAAAgAAAmAAAACAAAAP//////////"/>
              </a:ext>
            </a:extLst>
          </p:cNvSpPr>
          <p:nvPr/>
        </p:nvSpPr>
        <p:spPr>
          <a:xfrm>
            <a:off x="740410" y="1999615"/>
            <a:ext cx="8945245" cy="3444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Marcas (tokens) são informações atribuídas aos lugares, para representar a situação (estado) da rede em um determinado momento. </a:t>
            </a:r>
          </a:p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Define-se uma rede de Petri marcada pela dupla RM = (R, Mo), onde R é a estrutura da rede e Mo a marcação inicial.</a:t>
            </a:r>
          </a:p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Assim, para simular o comportamento dinâmico dos sistemas, a marcação da rede de Petri é modificada a cada ação realizada (transição disparada).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EckT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NUE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yAEAAIoHAACSPgAAKgoAAAAgAAAmAAAACAAAAP//////////"/>
              </a:ext>
            </a:extLst>
          </p:cNvSpPr>
          <p:nvPr/>
        </p:nvSpPr>
        <p:spPr>
          <a:xfrm>
            <a:off x="289560" y="1225550"/>
            <a:ext cx="988187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 Figura 8 ilustra uma rede marcada.</a:t>
            </a:r>
          </a:p>
        </p:txBody>
      </p:sp>
      <p:pic>
        <p:nvPicPr>
          <p:cNvPr id="6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49ws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FgSAABwDQAAtigAAC4m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981960" y="2184400"/>
            <a:ext cx="3636010" cy="402209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MYC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shQAABkoAADjNwAAuSoAAAAgAAAmAAAACAAAAP//////////"/>
              </a:ext>
            </a:extLst>
          </p:cNvSpPr>
          <p:nvPr/>
        </p:nvSpPr>
        <p:spPr>
          <a:xfrm>
            <a:off x="3364230" y="6518275"/>
            <a:ext cx="5720715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/>
            </a:pPr>
            <a:r>
              <a:rPr lang="pt-br" cap="none"/>
              <a:t>Figura 8. Rede Marcada.</a:t>
            </a:r>
            <a:endParaRPr lang="pt-br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tângulo 16"/>
          <p:cNvSpPr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X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LB0AACcCAACdOQAAtwUAAAAgAAAmAAAACAAAAP//////////"/>
              </a:ext>
            </a:extLst>
          </p:cNvSpPr>
          <p:nvPr/>
        </p:nvSpPr>
        <p:spPr>
          <a:xfrm>
            <a:off x="4742180" y="349885"/>
            <a:ext cx="4623435" cy="579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sz="3200" cap="none"/>
          </a:p>
        </p:txBody>
      </p:sp>
      <p:sp>
        <p:nvSpPr>
          <p:cNvPr id="7" name="CaixaDeTexto 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f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BsAAMkMAAA6PwAAiB8AABAgAAAmAAAACAAAAP//////////"/>
              </a:ext>
            </a:extLst>
          </p:cNvSpPr>
          <p:nvPr/>
        </p:nvSpPr>
        <p:spPr>
          <a:xfrm>
            <a:off x="4394200" y="2078355"/>
            <a:ext cx="5883910" cy="3047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v"/>
              <a:defRPr lang="en-us"/>
            </a:pPr>
            <a:r>
              <a:rPr lang="pt-br" sz="2400" b="1" cap="none"/>
              <a:t>Ficha (representado por um ponto sobre um lugar</a:t>
            </a:r>
            <a:r>
              <a:rPr lang="pt-br" sz="2400" cap="none"/>
              <a:t>): indicador significativo que a condição associada ao lugar é verificada. Pode representar um objeto (recurso ou peça) numa certa posição geográfica (num determinado estado). Por exemplo, uma ficha no lugar máquina livre indica que a máquina está livre (predicado verdadeiro) . </a:t>
            </a:r>
            <a:endParaRPr lang="pt-br" sz="2400" cap="none"/>
          </a:p>
        </p:txBody>
      </p:sp>
      <p:pic>
        <p:nvPicPr>
          <p:cNvPr id="8" name="Imagem 2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GYAAABJBwAA1RgAAEQb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64770" y="1184275"/>
            <a:ext cx="3971925" cy="32480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CaixaDeTexto 1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f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gYAAHweAACfEwAAMCAAABAgAAAmAAAACAAAAP//////////"/>
              </a:ext>
            </a:extLst>
          </p:cNvSpPr>
          <p:nvPr/>
        </p:nvSpPr>
        <p:spPr>
          <a:xfrm>
            <a:off x="1047750" y="4955540"/>
            <a:ext cx="2141855" cy="2768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1200" cap="none"/>
              <a:t>Figura 7 . Rede de Petri.</a:t>
            </a:r>
            <a:endParaRPr lang="pt-br" sz="1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tângulo 16"/>
          <p:cNvSpPr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L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LB0AACcCAACdOQAAxwgAABAgAAAmAAAACAAAAP//////////"/>
              </a:ext>
            </a:extLst>
          </p:cNvSpPr>
          <p:nvPr/>
        </p:nvSpPr>
        <p:spPr>
          <a:xfrm>
            <a:off x="4742180" y="349885"/>
            <a:ext cx="4623435" cy="1076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Estados de um Sistema em Rede de Petri</a:t>
            </a:r>
            <a:endParaRPr lang="pt-br" sz="3200" cap="none"/>
          </a:p>
        </p:txBody>
      </p:sp>
      <p:sp>
        <p:nvSpPr>
          <p:cNvPr id="7" name="CaixaDeTexto 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BsAAIQPAAA6PwAA/B8AABAgAAAmAAAACAAAAP//////////"/>
              </a:ext>
            </a:extLst>
          </p:cNvSpPr>
          <p:nvPr/>
        </p:nvSpPr>
        <p:spPr>
          <a:xfrm>
            <a:off x="4394200" y="2522220"/>
            <a:ext cx="5883910" cy="26771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v"/>
              <a:defRPr lang="en-us"/>
            </a:pPr>
            <a:r>
              <a:rPr lang="pt-br" sz="2400" cap="none"/>
              <a:t>Chamado de </a:t>
            </a:r>
            <a:r>
              <a:rPr lang="pt-br" sz="2400" b="1" cap="none"/>
              <a:t>Marcação</a:t>
            </a:r>
            <a:r>
              <a:rPr lang="pt-br" sz="2400" cap="none"/>
              <a:t>. É dado pela </a:t>
            </a:r>
            <a:r>
              <a:rPr lang="pt-br" sz="2400" b="1" cap="none"/>
              <a:t>repartição de fichas </a:t>
            </a:r>
            <a:r>
              <a:rPr lang="pt-br" sz="2400" cap="none"/>
              <a:t>nos lugares da rede de Petri. A cada evento que ocorre no sistema, é associada uma transição no modelo, que faz com que as fichas mudem de lugar e as marcações das fichas (estados) se alterem.</a:t>
            </a:r>
            <a:endParaRPr lang="pt-br" sz="2400" cap="none"/>
          </a:p>
        </p:txBody>
      </p:sp>
      <p:sp>
        <p:nvSpPr>
          <p:cNvPr id="8" name="CaixaDeTexto 1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gYAAHweAACfEwAAMCAAABAgAAAmAAAACAAAAP//////////"/>
              </a:ext>
            </a:extLst>
          </p:cNvSpPr>
          <p:nvPr/>
        </p:nvSpPr>
        <p:spPr>
          <a:xfrm>
            <a:off x="1047750" y="4955540"/>
            <a:ext cx="2141855" cy="2768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1200" cap="none"/>
              <a:t>Figura 7 . Rede de Petri.</a:t>
            </a:r>
            <a:endParaRPr lang="pt-br" sz="1200" cap="none"/>
          </a:p>
        </p:txBody>
      </p:sp>
      <p:pic>
        <p:nvPicPr>
          <p:cNvPr id="9" name="Imagem 9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oAAAAiCQAAeBkAAKQd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6350" y="1484630"/>
            <a:ext cx="4133850" cy="33337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J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I4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gMAAIoHAAAVPAAAKgoAAAAgAAAmAAAACAAAAP//////////"/>
              </a:ext>
            </a:extLst>
          </p:cNvSpPr>
          <p:nvPr/>
        </p:nvSpPr>
        <p:spPr>
          <a:xfrm>
            <a:off x="554990" y="1225550"/>
            <a:ext cx="9211945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Notações Particulares</a:t>
            </a:r>
          </a:p>
        </p:txBody>
      </p:sp>
      <p:sp>
        <p:nvSpPr>
          <p:cNvPr id="6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EAX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oAQAAF8MAACXOgAAryUAAAAgAAAmAAAACAAAAP//////////"/>
              </a:ext>
            </a:extLst>
          </p:cNvSpPr>
          <p:nvPr/>
        </p:nvSpPr>
        <p:spPr>
          <a:xfrm>
            <a:off x="751840" y="2011045"/>
            <a:ext cx="8772525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Em alguns casos, deseja-se representar a diferença entre transições, visando melhorar a clareza do modelo. </a:t>
            </a:r>
          </a:p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Além disso, em muitas situações, pretende-se representar a execução de uma condição externa ao sistema modelado. </a:t>
            </a:r>
          </a:p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Para representar rótulos de transições, utiliza-se um alfabeto qualquer associado à rede (por exemplo, o alfabeto a,b,c,....,z). </a:t>
            </a:r>
          </a:p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Para representar as condições externas, usa-se o mesmo esquema utilizado para rotular transições, entretanto, os símbolos vêm entre parênteses.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I4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gMAAIoHAAAVPAAAKgoAAAAgAAAmAAAACAAAAP//////////"/>
              </a:ext>
            </a:extLst>
          </p:cNvSpPr>
          <p:nvPr/>
        </p:nvSpPr>
        <p:spPr>
          <a:xfrm>
            <a:off x="554990" y="1225550"/>
            <a:ext cx="9211945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Notações Particulares</a:t>
            </a:r>
          </a:p>
        </p:txBody>
      </p:sp>
      <p:pic>
        <p:nvPicPr>
          <p:cNvPr id="6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BkKAACREAAAoDIAAPAe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641475" y="2693035"/>
            <a:ext cx="6588125" cy="23361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I4D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gg0AADMiAAAGOQAA0yQAAAAgAAAmAAAACAAAAP//////////"/>
              </a:ext>
            </a:extLst>
          </p:cNvSpPr>
          <p:nvPr/>
        </p:nvSpPr>
        <p:spPr>
          <a:xfrm>
            <a:off x="2195830" y="5559425"/>
            <a:ext cx="707390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/>
            </a:pPr>
            <a:r>
              <a:rPr lang="pt-br" cap="none"/>
              <a:t>Figura 9. Rótulos e Condições Externas às Transições.</a:t>
            </a:r>
            <a:endParaRPr lang="pt-br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kAR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IgMAANIHAABsMAAAcgoAAAAgAAAmAAAACAAAAP//////////"/>
              </a:ext>
            </a:extLst>
          </p:cNvSpPr>
          <p:nvPr/>
        </p:nvSpPr>
        <p:spPr>
          <a:xfrm>
            <a:off x="509270" y="1271270"/>
            <a:ext cx="736219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Redes Elementares</a:t>
            </a:r>
          </a:p>
        </p:txBody>
      </p:sp>
      <p:sp>
        <p:nvSpPr>
          <p:cNvPr id="5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F4N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6QQAABQOAABxOwAA5BkAAAAgAAAmAAAACAAAAP//////////"/>
              </a:ext>
            </a:extLst>
          </p:cNvSpPr>
          <p:nvPr/>
        </p:nvSpPr>
        <p:spPr>
          <a:xfrm>
            <a:off x="798195" y="2288540"/>
            <a:ext cx="8864600" cy="1920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Nesta seção, são apresentadas algumas redes que, a partir delas, derivam muitas outras redes mais complexas. São discutidas as redes representativas de seqüenciamento,distribuição, junção, escolha não-determinística e atribuição.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IgMAANIHAABsMAAAcgoAAAAgAAAmAAAACAAAAP//////////"/>
              </a:ext>
            </a:extLst>
          </p:cNvSpPr>
          <p:nvPr/>
        </p:nvSpPr>
        <p:spPr>
          <a:xfrm>
            <a:off x="509270" y="1271270"/>
            <a:ext cx="736219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Seqüenciamento</a:t>
            </a:r>
          </a:p>
        </p:txBody>
      </p:sp>
      <p:sp>
        <p:nvSpPr>
          <p:cNvPr id="5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F4N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6QQAABQOAABxOwAApBcAAAAgAAAmAAAACAAAAP//////////"/>
              </a:ext>
            </a:extLst>
          </p:cNvSpPr>
          <p:nvPr/>
        </p:nvSpPr>
        <p:spPr>
          <a:xfrm>
            <a:off x="798195" y="2288540"/>
            <a:ext cx="8864600" cy="15544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É a rede que representa a execução de uma ação, desde que uma determinada condição seja satisfeita. Após a execução dessa ação, pode-se ter outra ação, desde que satisfeita outra determinada condição.</a:t>
            </a:r>
          </a:p>
        </p:txBody>
      </p:sp>
      <p:pic>
        <p:nvPicPr>
          <p:cNvPr id="6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4+Qs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NkRAAADHAAAiykAAN4m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2901315" y="4553585"/>
            <a:ext cx="3851910" cy="176466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IgMAANIHAABsMAAAcgoAAAAgAAAmAAAACAAAAP//////////"/>
              </a:ext>
            </a:extLst>
          </p:cNvSpPr>
          <p:nvPr/>
        </p:nvSpPr>
        <p:spPr>
          <a:xfrm>
            <a:off x="509270" y="1271270"/>
            <a:ext cx="736219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Distribuição</a:t>
            </a:r>
          </a:p>
        </p:txBody>
      </p:sp>
      <p:sp>
        <p:nvSpPr>
          <p:cNvPr id="5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F4N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6QQAABQOAABxOwAApBcAAAAgAAAmAAAACAAAAP//////////"/>
              </a:ext>
            </a:extLst>
          </p:cNvSpPr>
          <p:nvPr/>
        </p:nvSpPr>
        <p:spPr>
          <a:xfrm>
            <a:off x="798195" y="2288540"/>
            <a:ext cx="8864600" cy="15544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É a rede elementar utilizada na criação de processos paralelos a partir de um processo pai. Os processos filhos são criados através da distribuição dos tokens encontrados no processo (lugar) pai.</a:t>
            </a:r>
          </a:p>
        </p:txBody>
      </p:sp>
      <p:pic>
        <p:nvPicPr>
          <p:cNvPr id="6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p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FEYAADjFwAAXSsAALUr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3952875" y="3883025"/>
            <a:ext cx="3096260" cy="322199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gAAALwOAAAdPgAA7CMAAAAgAAAmAAAACAAAAP//////////"/>
              </a:ext>
            </a:extLst>
          </p:cNvSpPr>
          <p:nvPr/>
        </p:nvSpPr>
        <p:spPr>
          <a:xfrm>
            <a:off x="115570" y="2395220"/>
            <a:ext cx="9981565" cy="3444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285750" indent="-285750">
              <a:buFont typeface="Arial" pitchFamily="2" charset="0"/>
              <a:buChar char="•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Esta teoria é recente: 1962;</a:t>
            </a:r>
            <a:endParaRPr lang="pt-br" cap="none"/>
          </a:p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endParaRPr lang="pt-br" cap="none"/>
          </a:p>
          <a:p>
            <a:pPr marL="285750" indent="-285750">
              <a:buFont typeface="Arial" pitchFamily="2" charset="0"/>
              <a:buChar char="•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Em sistemas de fabricação automatizada, a aplicação de redes de Petri efetuou-se de início na França, sob a forma um pouco modificada denominada Grafcet;</a:t>
            </a:r>
            <a:endParaRPr lang="pt-br" cap="none"/>
          </a:p>
          <a:p>
            <a:pPr marL="285750" indent="-285750">
              <a:buFont typeface="Arial" pitchFamily="2" charset="0"/>
              <a:buChar char="•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endParaRPr lang="pt-br" cap="none"/>
          </a:p>
          <a:p>
            <a:pPr marL="285750" indent="-285750">
              <a:buFont typeface="Arial" pitchFamily="2" charset="0"/>
              <a:buChar char="•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Norma em nível europeu (IEC 848);</a:t>
            </a:r>
            <a:endParaRPr lang="pt-br" cap="none"/>
          </a:p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endParaRPr lang="pt-br" cap="none"/>
          </a:p>
          <a:p>
            <a:pPr marL="285750" indent="-285750">
              <a:buFont typeface="Arial" pitchFamily="2" charset="0"/>
              <a:buChar char="•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lang="pt-br" cap="none"/>
              <a:t>Países mais ativos são: França, Alemanha e Japão.</a:t>
            </a:r>
            <a:endParaRPr lang="pt-br" cap="none"/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Calibri" pitchFamily="2" charset="0"/>
                <a:cs typeface="Arial" pitchFamily="2" charset="0"/>
              </a:defRPr>
            </a:pPr>
          </a:p>
        </p:txBody>
      </p:sp>
      <p:sp>
        <p:nvSpPr>
          <p:cNvPr id="6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fwEAADUhAADMOgAA1SMAAAAgAAAmAAAACAAAAP//////////"/>
              </a:ext>
            </a:extLst>
          </p:cNvSpPr>
          <p:nvPr/>
        </p:nvSpPr>
        <p:spPr>
          <a:xfrm>
            <a:off x="243205" y="5398135"/>
            <a:ext cx="9314815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</a:p>
        </p:txBody>
      </p:sp>
      <p:sp>
        <p:nvSpPr>
          <p:cNvPr id="7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bgMAAJIIAADfHwAAKwwAABAgAAAmAAAACAAAAP//////////"/>
              </a:ext>
            </a:extLst>
          </p:cNvSpPr>
          <p:nvPr/>
        </p:nvSpPr>
        <p:spPr>
          <a:xfrm>
            <a:off x="557530" y="139319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IgMAANIHAABsMAAAcgoAAAAgAAAmAAAACAAAAP//////////"/>
              </a:ext>
            </a:extLst>
          </p:cNvSpPr>
          <p:nvPr/>
        </p:nvSpPr>
        <p:spPr>
          <a:xfrm>
            <a:off x="509270" y="1271270"/>
            <a:ext cx="736219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Junção</a:t>
            </a:r>
          </a:p>
        </p:txBody>
      </p:sp>
      <p:sp>
        <p:nvSpPr>
          <p:cNvPr id="5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F4N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1wQAAMwMAABfOwAAXBYAAAAgAAAmAAAACAAAAP//////////"/>
              </a:ext>
            </a:extLst>
          </p:cNvSpPr>
          <p:nvPr/>
        </p:nvSpPr>
        <p:spPr>
          <a:xfrm>
            <a:off x="786765" y="2080260"/>
            <a:ext cx="8864600" cy="15544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É a rede que modela a sincronização entre atividades concorrentes. No exemplo da figura , a transição t1 só dispara quando existirem fichas tanto em P1, quanto em P2, estabelecendo, assim, o sincronismo.</a:t>
            </a:r>
          </a:p>
        </p:txBody>
      </p:sp>
      <p:pic>
        <p:nvPicPr>
          <p:cNvPr id="6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N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L8XAAAtFwAA2ygAAC8p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3860165" y="3767455"/>
            <a:ext cx="2781300" cy="29273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IgMAANIHAABsMAAAcgoAAAAgAAAmAAAACAAAAP//////////"/>
              </a:ext>
            </a:extLst>
          </p:cNvSpPr>
          <p:nvPr/>
        </p:nvSpPr>
        <p:spPr>
          <a:xfrm>
            <a:off x="509270" y="1271270"/>
            <a:ext cx="736219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</p:txBody>
      </p:sp>
      <p:sp>
        <p:nvSpPr>
          <p:cNvPr id="5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F4N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1wQAAMwMAABfOwAAnCoAAAAgAAAmAAAACAAAAP//////////"/>
              </a:ext>
            </a:extLst>
          </p:cNvSpPr>
          <p:nvPr/>
        </p:nvSpPr>
        <p:spPr>
          <a:xfrm>
            <a:off x="786765" y="2080260"/>
            <a:ext cx="8864600" cy="48463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 É uma rede que ao se disparar uma transição,inabilita-se a outra. Entretanto, não existe possibilidade de escolha.</a:t>
            </a:r>
          </a:p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O fator não-determinístico dessa rede gera uma situação chamada de conflito. O conflito pode ser classificado como estrutural ou efetivo.</a:t>
            </a:r>
          </a:p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Ambos os conflitos estão associados ao fato de duas transições possuírem o mesmo lugar como entrada. Porém, se a rede não possuir tokens, o conflito é dito estrutural. </a:t>
            </a:r>
          </a:p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algn="just">
              <a:buFont typeface="Wingdings" pitchFamily="2" charset="2"/>
              <a:buChar char=""/>
              <a:defRPr lang="en-us" sz="24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 Contudo, se há uma única marca no lugar comum às transições, diz-se que o conflito é efetivo.</a:t>
            </a:r>
          </a:p>
        </p:txBody>
      </p:sp>
      <p:sp>
        <p:nvSpPr>
          <p:cNvPr id="6" name="CaixaTexto3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0C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2AMAAEEHAACWKwAAgQkAAAAgAAAmAAAACAAAAP//////////"/>
              </a:ext>
            </a:extLst>
          </p:cNvSpPr>
          <p:nvPr/>
        </p:nvSpPr>
        <p:spPr>
          <a:xfrm>
            <a:off x="624840" y="1179195"/>
            <a:ext cx="646049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/>
            </a:pPr>
          </a:p>
        </p:txBody>
      </p:sp>
      <p:sp>
        <p:nvSpPr>
          <p:cNvPr id="7" name="CaixaTexto4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LIDAAD/fwAA/38AAAAAAAAJAAAABAAAAKU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wQAAPgGAAAjMAAAmAkAAAAgAAAmAAAACAAAAP//////////"/>
              </a:ext>
            </a:extLst>
          </p:cNvSpPr>
          <p:nvPr/>
        </p:nvSpPr>
        <p:spPr>
          <a:xfrm>
            <a:off x="728345" y="1132840"/>
            <a:ext cx="709676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Escolha Não-Determinística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IgMAANIHAABsMAAAcgoAAAAgAAAmAAAACAAAAP//////////"/>
              </a:ext>
            </a:extLst>
          </p:cNvSpPr>
          <p:nvPr/>
        </p:nvSpPr>
        <p:spPr>
          <a:xfrm>
            <a:off x="509270" y="1271270"/>
            <a:ext cx="736219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</p:txBody>
      </p:sp>
      <p:sp>
        <p:nvSpPr>
          <p:cNvPr id="5" name="CaixaTexto3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0C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2AMAAEEHAACWKwAAgQkAAAAgAAAmAAAACAAAAP//////////"/>
              </a:ext>
            </a:extLst>
          </p:cNvSpPr>
          <p:nvPr/>
        </p:nvSpPr>
        <p:spPr>
          <a:xfrm>
            <a:off x="624840" y="1179195"/>
            <a:ext cx="646049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/>
            </a:pPr>
          </a:p>
        </p:txBody>
      </p:sp>
      <p:sp>
        <p:nvSpPr>
          <p:cNvPr id="6" name="CaixaTexto4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LI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wQAAPgGAAAjMAAAmAkAAAAgAAAmAAAACAAAAP//////////"/>
              </a:ext>
            </a:extLst>
          </p:cNvSpPr>
          <p:nvPr/>
        </p:nvSpPr>
        <p:spPr>
          <a:xfrm>
            <a:off x="728345" y="1132840"/>
            <a:ext cx="709676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Escolha Não-Determinística</a:t>
            </a:r>
          </a:p>
        </p:txBody>
      </p:sp>
      <p:pic>
        <p:nvPicPr>
          <p:cNvPr id="7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FUUAABuDwAABywAAJIm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3305175" y="2508250"/>
            <a:ext cx="3851910" cy="376174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wD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IgMAANIHAABsMAAAcgoAAAAgAAAmAAAACAAAAP//////////"/>
              </a:ext>
            </a:extLst>
          </p:cNvSpPr>
          <p:nvPr/>
        </p:nvSpPr>
        <p:spPr>
          <a:xfrm>
            <a:off x="509270" y="1271270"/>
            <a:ext cx="736219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</p:txBody>
      </p:sp>
      <p:sp>
        <p:nvSpPr>
          <p:cNvPr id="5" name="CaixaTexto3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0C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2AMAAEEHAACWKwAAgQkAAAAgAAAmAAAACAAAAP//////////"/>
              </a:ext>
            </a:extLst>
          </p:cNvSpPr>
          <p:nvPr/>
        </p:nvSpPr>
        <p:spPr>
          <a:xfrm>
            <a:off x="624840" y="1179195"/>
            <a:ext cx="646049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/>
            </a:pPr>
          </a:p>
        </p:txBody>
      </p:sp>
      <p:sp>
        <p:nvSpPr>
          <p:cNvPr id="6" name="CaixaTexto4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LI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wQAAPgGAAAjMAAAmAkAAAAgAAAmAAAACAAAAP//////////"/>
              </a:ext>
            </a:extLst>
          </p:cNvSpPr>
          <p:nvPr/>
        </p:nvSpPr>
        <p:spPr>
          <a:xfrm>
            <a:off x="728345" y="1132840"/>
            <a:ext cx="709676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Escolha Não-Determinística</a:t>
            </a:r>
          </a:p>
        </p:txBody>
      </p:sp>
      <p:pic>
        <p:nvPicPr>
          <p:cNvPr id="7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C4+Qs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HEMAACmDQAA6zIAAHgi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2022475" y="2218690"/>
            <a:ext cx="6254750" cy="33845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Go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BgsAAJ4kAACrOAAAPicAAAAgAAAmAAAACAAAAP//////////"/>
              </a:ext>
            </a:extLst>
          </p:cNvSpPr>
          <p:nvPr/>
        </p:nvSpPr>
        <p:spPr>
          <a:xfrm>
            <a:off x="1791970" y="5952490"/>
            <a:ext cx="7419975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/>
            </a:pPr>
            <a:r>
              <a:t>Figura. (a) Conflito Estrutural e (b) Conflito Efetivo.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tângulo 16"/>
          <p:cNvSpPr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LB0AACcCAACdOQAAwAUAABAgAAAmAAAACAAAAP//////////"/>
              </a:ext>
            </a:extLst>
          </p:cNvSpPr>
          <p:nvPr/>
        </p:nvSpPr>
        <p:spPr>
          <a:xfrm>
            <a:off x="4742180" y="349885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Dinâmica da Rede de Petri</a:t>
            </a:r>
            <a:endParaRPr lang="pt-br" sz="3200" cap="none"/>
          </a:p>
        </p:txBody>
      </p:sp>
      <p:sp>
        <p:nvSpPr>
          <p:cNvPr id="7" name="CaixaDeTexto 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b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BsAAPMKAAA6PwAAgiQAABAgAAAmAAAACAAAAP//////////"/>
              </a:ext>
            </a:extLst>
          </p:cNvSpPr>
          <p:nvPr/>
        </p:nvSpPr>
        <p:spPr>
          <a:xfrm>
            <a:off x="4394200" y="1779905"/>
            <a:ext cx="5883910" cy="41548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v"/>
              <a:defRPr lang="en-us"/>
            </a:pPr>
            <a:r>
              <a:rPr lang="pt-br" sz="2400" cap="none"/>
              <a:t>O disparo de uma transição consiste em dois passos:</a:t>
            </a:r>
            <a:endParaRPr lang="pt-br" sz="2400" cap="none"/>
          </a:p>
          <a:p>
            <a:pPr marL="342900" indent="-342900">
              <a:buFont typeface="Wingdings" pitchFamily="0" charset="2"/>
              <a:buChar char="v"/>
              <a:defRPr lang="en-us"/>
            </a:pP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Retirar as fichas dos lugares de entrada, indicando que esta condição não é mais verdadeira após a ocorrência do evento;</a:t>
            </a:r>
            <a:endParaRPr lang="pt-br" sz="2400" cap="none"/>
          </a:p>
          <a:p>
            <a:pPr>
              <a:defRPr lang="en-us"/>
            </a:pP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Depositar fichas em cada lugar de saída, indicando que estas atividades estarão, após a ocorrência do evento, sendo executadas.</a:t>
            </a:r>
            <a:endParaRPr lang="pt-br" sz="2400" cap="none"/>
          </a:p>
        </p:txBody>
      </p:sp>
      <p:sp>
        <p:nvSpPr>
          <p:cNvPr id="8" name="CaixaDeTexto 1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X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gYAAHweAACfEwAAMCAAABAgAAAmAAAACAAAAP//////////"/>
              </a:ext>
            </a:extLst>
          </p:cNvSpPr>
          <p:nvPr/>
        </p:nvSpPr>
        <p:spPr>
          <a:xfrm>
            <a:off x="1047750" y="4955540"/>
            <a:ext cx="2141855" cy="2768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1200" cap="none"/>
              <a:t>Figura 7 . Rede de Petri.</a:t>
            </a:r>
            <a:endParaRPr lang="pt-br" sz="1200" cap="none"/>
          </a:p>
        </p:txBody>
      </p:sp>
      <p:pic>
        <p:nvPicPr>
          <p:cNvPr id="9" name="Imagem 10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7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GYAAABJBwAA1RgAAEQb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64770" y="1184275"/>
            <a:ext cx="3971925" cy="324802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8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DJPAAAIgkAABAAAAAmAAAACAAAAP//////////"/>
              </a:ext>
            </a:extLst>
          </p:cNvSpPr>
          <p:nvPr/>
        </p:nvSpPr>
        <p:spPr>
          <a:xfrm>
            <a:off x="254000" y="384175"/>
            <a:ext cx="962723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pt-br" sz="2800" b="1" cap="none">
                <a:solidFill>
                  <a:srgbClr val="262626"/>
                </a:solidFill>
                <a:latin typeface="Calibri Light" pitchFamily="2" charset="0"/>
                <a:ea typeface="Calibri Light" pitchFamily="2" charset="0"/>
                <a:cs typeface="Calibri Light" pitchFamily="2" charset="0"/>
              </a:rPr>
              <a:t>Aplicação: Sistema Máquina-Ferramenta e Robô</a:t>
            </a:r>
            <a:endParaRPr lang="en-us" sz="2800" b="1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pic>
        <p:nvPicPr>
          <p:cNvPr id="3" name="Imagem 2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IlAAB8BQAArT0AAJgW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6015990" y="891540"/>
            <a:ext cx="4010025" cy="27813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Imagem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2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K4DAABkFwAALikAADAt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598170" y="3802380"/>
            <a:ext cx="6096000" cy="35433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k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DJPAAAIgkAAAAAAAAmAAAACAAAAP//////////"/>
              </a:ext>
            </a:extLst>
          </p:cNvSpPr>
          <p:nvPr/>
        </p:nvSpPr>
        <p:spPr>
          <a:xfrm>
            <a:off x="254000" y="384175"/>
            <a:ext cx="962723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pt-br" sz="2800" b="1" cap="none">
                <a:solidFill>
                  <a:srgbClr val="262626"/>
                </a:solidFill>
                <a:latin typeface="Calibri Light" pitchFamily="2" charset="0"/>
                <a:ea typeface="Calibri Light" pitchFamily="2" charset="0"/>
                <a:cs typeface="Calibri Light" pitchFamily="2" charset="0"/>
              </a:rPr>
              <a:t>Aplicação: </a:t>
            </a:r>
            <a:r>
              <a:rPr lang="en-us" sz="2800" b="1" cap="none">
                <a:solidFill>
                  <a:srgbClr val="262626"/>
                </a:solidFill>
                <a:latin typeface="Calibri Light" pitchFamily="2" charset="0"/>
                <a:ea typeface="Calibri Light" pitchFamily="2" charset="0"/>
                <a:cs typeface="Calibri Light" pitchFamily="2" charset="0"/>
              </a:rPr>
              <a:t>Protocolos de comunicação.</a:t>
            </a:r>
            <a:endParaRPr lang="en-us" sz="2800" b="1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si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gMAAIoHAABKPQAA+iQAAAAgAAAmAAAACAAAAP//////////"/>
              </a:ext>
            </a:extLst>
          </p:cNvSpPr>
          <p:nvPr/>
        </p:nvSpPr>
        <p:spPr>
          <a:xfrm>
            <a:off x="554990" y="1225550"/>
            <a:ext cx="9408160" cy="47853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just">
              <a:buFont typeface="Wingdings" pitchFamily="2" charset="2"/>
              <a:buChar char=""/>
              <a:defRPr lang="en-us" sz="2200" cap="none"/>
            </a:pPr>
            <a:r>
              <a:t>O funcionamento de um protocolo de comunicação se fundamenta basicamente na decisão de qual receptor (1 ou 2) deve aceitar a mensagem. Nesse exemplo específico, a escolha é não-determinística, isto é, não se pode decidir qual o arco que o token deve seguir.</a:t>
            </a:r>
          </a:p>
          <a:p>
            <a:pPr algn="just">
              <a:buFont typeface="Wingdings" pitchFamily="2" charset="2"/>
              <a:buChar char=""/>
              <a:defRPr lang="en-us" sz="2200" cap="none"/>
            </a:pPr>
          </a:p>
          <a:p>
            <a:pPr algn="just">
              <a:buFont typeface="Wingdings" pitchFamily="2" charset="2"/>
              <a:buChar char=""/>
              <a:defRPr lang="en-us" sz="2200" cap="none"/>
            </a:pPr>
            <a:r>
              <a:t>Além disso, a escolha é mutuamente exclusiva, ou seja, apenas uma das transições será habilitada (t2 ou t4). A escolha citada se processa quando o token, que vem de t0, chega ao lugar P6.</a:t>
            </a:r>
          </a:p>
          <a:p>
            <a:pPr algn="just">
              <a:defRPr lang="en-us" sz="2200" cap="none"/>
            </a:pPr>
          </a:p>
          <a:p>
            <a:pPr algn="just">
              <a:buFont typeface="Wingdings" pitchFamily="2" charset="2"/>
              <a:buChar char=""/>
              <a:defRPr lang="en-us" sz="2200" cap="none"/>
            </a:pPr>
            <a:r>
              <a:t>Nesse ponto, o token ou parte para o Receptor1 (habilitando a transição t2), ou para o Receptor2 (habilitando a transição t4). A partir daí, após a escolha do receptor, o token segue para um buffer (P3 no Receptor 1, ou P4 no Receptor 2), para ser reconhecido pelo disparo da transição t3 (Receptor 1) ou t5 (Receptor 2).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DJPAAAIgkAAAAAAAAmAAAACAAAAP//////////"/>
              </a:ext>
            </a:extLst>
          </p:cNvSpPr>
          <p:nvPr/>
        </p:nvSpPr>
        <p:spPr>
          <a:xfrm>
            <a:off x="254000" y="384175"/>
            <a:ext cx="962723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pt-br" sz="2800" b="1" cap="none">
                <a:solidFill>
                  <a:srgbClr val="262626"/>
                </a:solidFill>
                <a:latin typeface="Calibri Light" pitchFamily="2" charset="0"/>
                <a:ea typeface="Calibri Light" pitchFamily="2" charset="0"/>
                <a:cs typeface="Calibri Light" pitchFamily="2" charset="0"/>
              </a:rPr>
              <a:t>Aplicação: </a:t>
            </a:r>
            <a:r>
              <a:rPr lang="en-us" sz="2800" b="1" cap="none">
                <a:solidFill>
                  <a:srgbClr val="262626"/>
                </a:solidFill>
                <a:latin typeface="Calibri Light" pitchFamily="2" charset="0"/>
                <a:ea typeface="Calibri Light" pitchFamily="2" charset="0"/>
                <a:cs typeface="Calibri Light" pitchFamily="2" charset="0"/>
              </a:rPr>
              <a:t>Protocolos de comunicação.</a:t>
            </a:r>
            <a:endParaRPr lang="en-us" sz="2800" b="1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pic>
        <p:nvPicPr>
          <p:cNvPr id="3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Bw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DsMAABSCAAAWS8AANAg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1988185" y="1352550"/>
            <a:ext cx="5708650" cy="39814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H0C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fRIAALIjAAArOQAAUiYAAAAgAAAmAAAACAAAAP//////////"/>
              </a:ext>
            </a:extLst>
          </p:cNvSpPr>
          <p:nvPr/>
        </p:nvSpPr>
        <p:spPr>
          <a:xfrm>
            <a:off x="3005455" y="5802630"/>
            <a:ext cx="6287770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 sz="2200" cap="none"/>
            </a:pPr>
            <a:r>
              <a:t>Figura. Protocolo de Comunicação.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M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owq8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tângulo 16"/>
          <p:cNvSpPr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6" name="CaixaDeTexto 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8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BR8AAIwHAACvQQAA0QkAABAgAAAmAAAACAAAAP//////////"/>
              </a:ext>
            </a:extLst>
          </p:cNvSpPr>
          <p:nvPr/>
        </p:nvSpPr>
        <p:spPr>
          <a:xfrm>
            <a:off x="5042535" y="1226820"/>
            <a:ext cx="5634990" cy="368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http://projects.laas.fr/tina/</a:t>
            </a:r>
            <a:endParaRPr lang="pt-br" cap="none"/>
          </a:p>
        </p:txBody>
      </p:sp>
      <p:sp>
        <p:nvSpPr>
          <p:cNvPr id="7" name="CaixaDeTexto 2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6RwAAIoEAADkPgAAYQcAABAgAAAmAAAACAAAAP//////////"/>
              </a:ext>
            </a:extLst>
          </p:cNvSpPr>
          <p:nvPr/>
        </p:nvSpPr>
        <p:spPr>
          <a:xfrm>
            <a:off x="4699635" y="737870"/>
            <a:ext cx="5523865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1. TINA (Time Petri Net Analyzer)</a:t>
            </a:r>
            <a:endParaRPr lang="pt-br" sz="2400" cap="none"/>
          </a:p>
        </p:txBody>
      </p:sp>
      <p:sp>
        <p:nvSpPr>
          <p:cNvPr id="8" name="CaixaDeTexto 5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ZhsAAHcKAAAXPQAAkw8AABAgAAAmAAAACAAAAP//////////"/>
              </a:ext>
            </a:extLst>
          </p:cNvSpPr>
          <p:nvPr/>
        </p:nvSpPr>
        <p:spPr>
          <a:xfrm>
            <a:off x="4453890" y="1701165"/>
            <a:ext cx="5476875" cy="8305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 algn="just">
              <a:buFont typeface="Wingdings" pitchFamily="0" charset="2"/>
              <a:buChar char="§"/>
              <a:defRPr lang="en-us"/>
            </a:pPr>
            <a:r>
              <a:rPr lang="pt-pt" sz="2400" cap="none"/>
              <a:t>É uma ferramenta de software para edição e análise de Redes de Petri.</a:t>
            </a:r>
            <a:endParaRPr lang="pt-br" sz="2400" cap="none"/>
          </a:p>
        </p:txBody>
      </p:sp>
      <p:sp>
        <p:nvSpPr>
          <p:cNvPr id="9" name="CaixaDeTexto 9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ZhsAAKQSAAALPgAAwBcAABAgAAAmAAAACAAAAP//////////"/>
              </a:ext>
            </a:extLst>
          </p:cNvSpPr>
          <p:nvPr/>
        </p:nvSpPr>
        <p:spPr>
          <a:xfrm>
            <a:off x="4453890" y="3030220"/>
            <a:ext cx="5631815" cy="8305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2. PIPE2: Software de Simulação de Redes de Petri</a:t>
            </a:r>
            <a:endParaRPr lang="pt-br" sz="2400" cap="none"/>
          </a:p>
        </p:txBody>
      </p:sp>
      <p:sp>
        <p:nvSpPr>
          <p:cNvPr id="10" name="CaixaDeTexto 10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4hsAADEaAAALPgAAHiYAABAgAAAmAAAACAAAAP//////////"/>
              </a:ext>
            </a:extLst>
          </p:cNvSpPr>
          <p:nvPr/>
        </p:nvSpPr>
        <p:spPr>
          <a:xfrm>
            <a:off x="4532630" y="4257675"/>
            <a:ext cx="5553075" cy="1938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Tutorial do uso da ferramenta PIPE2 (</a:t>
            </a:r>
            <a:r>
              <a:rPr lang="pt-br" sz="2400" cap="none">
                <a:hlinkClick r:id="rId4"/>
              </a:rPr>
              <a:t>http://pipe2.sourceforge.net</a:t>
            </a:r>
            <a:r>
              <a:rPr lang="pt-br" sz="2400" cap="none"/>
              <a:t>). </a:t>
            </a: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O PIPE2 é uma ferramenta de código aberto para criar e analisar redes Petri.</a:t>
            </a:r>
            <a:endParaRPr lang="pt-br" sz="2400" cap="none"/>
          </a:p>
        </p:txBody>
      </p:sp>
      <p:sp>
        <p:nvSpPr>
          <p:cNvPr id="11" name="CaixaDeTexto 11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QAAADgWAACuGAAAMhoAABAgAAAmAAAACAAAAP//////////"/>
              </a:ext>
            </a:extLst>
          </p:cNvSpPr>
          <p:nvPr/>
        </p:nvSpPr>
        <p:spPr>
          <a:xfrm>
            <a:off x="114935" y="3611880"/>
            <a:ext cx="3896995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https://www.galirows.com.br/meublog/blog/ferramenta-pipe/</a:t>
            </a:r>
            <a:endParaRPr lang="pt-br" cap="none"/>
          </a:p>
        </p:txBody>
      </p:sp>
      <p:sp>
        <p:nvSpPr>
          <p:cNvPr id="12" name="CaixaDeTexto 12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wwAAAMAIAACgGAAArRQAABAgAAAmAAAACAAAAP//////////"/>
              </a:ext>
            </a:extLst>
          </p:cNvSpPr>
          <p:nvPr/>
        </p:nvSpPr>
        <p:spPr>
          <a:xfrm>
            <a:off x="123825" y="1422400"/>
            <a:ext cx="3879215" cy="19386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 algn="just">
              <a:buFont typeface="Wingdings" pitchFamily="0" charset="2"/>
              <a:buChar char="v"/>
              <a:defRPr lang="en-us"/>
            </a:pPr>
            <a:r>
              <a:rPr lang="pt-br" sz="2400" cap="none"/>
              <a:t>Vídeo que mostra as funcionalidades da ferramenta PIPE2, com a elaboração de uma rede de Petri e sua execução.</a:t>
            </a:r>
            <a:endParaRPr lang="pt-br" sz="24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B8CAAAPGgAA5AgAABAAAAAmAAAACAAAAP//////////"/>
              </a:ext>
            </a:extLst>
          </p:cNvSpPr>
          <p:nvPr/>
        </p:nvSpPr>
        <p:spPr>
          <a:xfrm>
            <a:off x="254000" y="34480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M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Retângulo 16"/>
          <p:cNvSpPr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6" name="CaixaDeTexto 2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6RwAAIoEAADkPgAAYQcAABAgAAAmAAAACAAAAP//////////"/>
              </a:ext>
            </a:extLst>
          </p:cNvSpPr>
          <p:nvPr/>
        </p:nvSpPr>
        <p:spPr>
          <a:xfrm>
            <a:off x="4699635" y="737870"/>
            <a:ext cx="5523865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3. NetLab – editor de Rede de Petri</a:t>
            </a:r>
            <a:endParaRPr lang="pt-br" sz="2400" cap="none"/>
          </a:p>
        </p:txBody>
      </p:sp>
      <p:sp>
        <p:nvSpPr>
          <p:cNvPr id="7" name="CaixaDeTexto 3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AEAAPkNAAC2FwAADxcAABAgAAAmAAAACAAAAP//////////"/>
              </a:ext>
            </a:extLst>
          </p:cNvSpPr>
          <p:nvPr/>
        </p:nvSpPr>
        <p:spPr>
          <a:xfrm>
            <a:off x="254000" y="2271395"/>
            <a:ext cx="3600450" cy="14770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>
                <a:hlinkClick r:id="rId4"/>
              </a:rPr>
              <a:t>https://www.irt.rwth-aachen.de/cms/IRT/Studium/Downloads/~osru/Petrinetz-Tool-Netlab/?lidx=1</a:t>
            </a:r>
            <a:endParaRPr lang="pt-br" cap="none"/>
          </a:p>
          <a:p>
            <a:pPr>
              <a:defRPr lang="en-us"/>
            </a:pPr>
            <a:endParaRPr lang="pt-br" cap="none"/>
          </a:p>
        </p:txBody>
      </p:sp>
      <p:sp>
        <p:nvSpPr>
          <p:cNvPr id="8" name="CaixaDeTexto 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3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pBsAACUJAACfPQAAzRIAABAgAAAmAAAACAAAAP//////////"/>
              </a:ext>
            </a:extLst>
          </p:cNvSpPr>
          <p:nvPr/>
        </p:nvSpPr>
        <p:spPr>
          <a:xfrm>
            <a:off x="4493260" y="1486535"/>
            <a:ext cx="5523865" cy="1569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pt" sz="2400" cap="none"/>
              <a:t>Netlab é um programa que serve como editor e ferramenta de análise de redes de Petri, também chamadas de redes de lugar/transição. </a:t>
            </a:r>
            <a:endParaRPr lang="pt-br" sz="2400" cap="none"/>
          </a:p>
        </p:txBody>
      </p:sp>
      <p:sp>
        <p:nvSpPr>
          <p:cNvPr id="9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AEAAGgIAAC2FwAAhQ0AABAgAAAmAAAACAAAAP//////////"/>
              </a:ext>
            </a:extLst>
          </p:cNvSpPr>
          <p:nvPr/>
        </p:nvSpPr>
        <p:spPr>
          <a:xfrm>
            <a:off x="254000" y="1366520"/>
            <a:ext cx="3600450" cy="8312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Site para download do NetLab:</a:t>
            </a:r>
            <a:endParaRPr lang="pt-br" sz="2400" cap="none"/>
          </a:p>
        </p:txBody>
      </p:sp>
      <p:pic>
        <p:nvPicPr>
          <p:cNvPr id="10" name="Imagem 14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cgAACQFAAATDUAALYqAAAQAAAAJgAAAAgAAAD//////////w=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5206365" y="3342640"/>
            <a:ext cx="3457575" cy="36004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fwEAADUhAADMOgAA1SMAAAAgAAAmAAAACAAAAP//////////"/>
              </a:ext>
            </a:extLst>
          </p:cNvSpPr>
          <p:nvPr/>
        </p:nvSpPr>
        <p:spPr>
          <a:xfrm>
            <a:off x="243205" y="5398135"/>
            <a:ext cx="9314815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EwMAAA4MAACAPgAAPiEAAAAgAAAmAAAACAAAAP//////////"/>
              </a:ext>
            </a:extLst>
          </p:cNvSpPr>
          <p:nvPr/>
        </p:nvSpPr>
        <p:spPr>
          <a:xfrm>
            <a:off x="499745" y="1959610"/>
            <a:ext cx="9660255" cy="3444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just"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 representação gráfica de uma rede de Petri básica é formada por dois</a:t>
            </a:r>
          </a:p>
          <a:p>
            <a:pPr algn="just"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componentes: um ativo chamado de transição (barra) e outro passivo denominado lugar (círculo). </a:t>
            </a:r>
          </a:p>
          <a:p>
            <a:pPr algn="just"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algn="just"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Os lugares equivalem às variáveis de estado e as transições correspondem às ações realizadas pelo sistema. </a:t>
            </a:r>
          </a:p>
          <a:p>
            <a:pPr algn="just"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algn="just"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  <a:p>
            <a:pPr algn="just"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Esses dois componentes são ligados entre si através de arcos dirigidos. Os arcos podem ser únicos ou múltiplos.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EUIAAAXPQAAvBwAABAAAAAmAAAACAAAAP//////////"/>
              </a:ext>
            </a:extLst>
          </p:cNvSpPr>
          <p:nvPr/>
        </p:nvSpPr>
        <p:spPr>
          <a:xfrm>
            <a:off x="4742180" y="1344295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4+ws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Texto1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NcD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6gMAAOwBAADoIwAAHAUAAAAgAAAmAAAACAAAAP//////////"/>
              </a:ext>
            </a:extLst>
          </p:cNvSpPr>
          <p:nvPr/>
        </p:nvSpPr>
        <p:spPr>
          <a:xfrm>
            <a:off x="636270" y="312420"/>
            <a:ext cx="5200650" cy="5181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Exercício 2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5" name="Imagem1" descr="Diagrama&#10;&#10;O conteúdo gerado por IA pode estar incorreto.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////AAAAAAA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AAAAAACgAAAAoAAAAZAAAAGQAAAAAAAAAzMzMAAAAAABQAAAAUAAAAGQAAABkAAAAAAAAAAcAAAA4AAAAAAAAAAAAAAAAAAAA////AAAAAAAAAAAAAAAAAAAAAAAAAAAAAAAAAAAAAABkAAAAZAAAAAAAAAAjAAAABAAAAGQAAAAXAAAAFAAAAAAAAAAAAAAA/38AAP9/AAAAAAAACQAAAAQAAADIBwc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P///wAAAAAAAAAAAAAAAAAAAAAAAAAAAAAAAAAAAAAAAAAAAAAAAAAAAAAAf39/AH9/fwDMzMwAwMD/AH9/fwAAAAAAAAAAAAAAAAD///8AAAAAACEAAAAYAAAAFAAAAOELAADPDAAAhTgAANUl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931035" y="2082165"/>
            <a:ext cx="7256780" cy="406781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CaixaTexto2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GgE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/QIAAEIGAACkPgAA8goAAAAgAAAmAAAACAAAAP//////////"/>
              </a:ext>
            </a:extLst>
          </p:cNvSpPr>
          <p:nvPr/>
        </p:nvSpPr>
        <p:spPr>
          <a:xfrm>
            <a:off x="485775" y="1017270"/>
            <a:ext cx="9697085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buFont typeface="Wingdings" pitchFamily="2" charset="2"/>
              <a:buChar char=""/>
              <a:defRPr lang="en-us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Elabore uma Rede de Petri que represente a automação do processo da Figura. </a:t>
            </a:r>
          </a:p>
        </p:txBody>
      </p:sp>
      <p:sp>
        <p:nvSpPr>
          <p:cNvPr id="7" name="CaixaTexto3"/>
          <p:cNvSpPr txBox="1">
            <a:extLst>
              <a:ext uri="smNativeData">
                <pr:smNativeData xmlns:pr="smNativeData" xmlns="smNativeData" val="SMDATA_15_LpBzahMAAAAlAAAAEgAAAE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DQC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pw0AAOIoAABKPQAAUisAAAAgAAAmAAAACAAAAP//////////"/>
              </a:ext>
            </a:extLst>
          </p:cNvSpPr>
          <p:nvPr/>
        </p:nvSpPr>
        <p:spPr>
          <a:xfrm>
            <a:off x="2219325" y="6645910"/>
            <a:ext cx="7743825" cy="396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0" i="0" u="sng" strike="noStrike" kern="1" cap="none" spc="0" baseline="0">
                <a:solidFill>
                  <a:srgbClr val="0000FF"/>
                </a:solidFill>
                <a:uFill>
                  <a:solidFill>
                    <a:srgbClr val="000000"/>
                  </a:solidFill>
                </a:uFill>
                <a:effectLst/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rPr cap="none">
                <a:hlinkClick r:id="rId5"/>
              </a:rPr>
              <a:t>https://www.chatdiagram.com/pt/tool/petri-net-diagram-maker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EUIAAAXPQAAvBwAABAAAAAmAAAACAAAAP//////////"/>
              </a:ext>
            </a:extLst>
          </p:cNvSpPr>
          <p:nvPr/>
        </p:nvSpPr>
        <p:spPr>
          <a:xfrm>
            <a:off x="4742180" y="1344295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3" name="Retângulo 1"/>
          <p:cNvSpPr>
            <a:extLst>
              <a:ext uri="smNativeData">
                <pr:smNativeData xmlns:pr="smNativeData" xmlns="smNativeData" val="SMDATA_15_LpBz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Imagem 12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FsBAACfCgAACBgAAGwf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20345" y="1726565"/>
            <a:ext cx="3686175" cy="33813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CaixaDeTexto 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wiQAAPcBAAB5NgAAbQQAABAgAAAmAAAACAAAAP//////////"/>
              </a:ext>
            </a:extLst>
          </p:cNvSpPr>
          <p:nvPr/>
        </p:nvSpPr>
        <p:spPr>
          <a:xfrm>
            <a:off x="5975350" y="319405"/>
            <a:ext cx="2879725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spcBef>
                <a:spcPts val="0"/>
              </a:spcBef>
              <a:buClr>
                <a:schemeClr val="bg2"/>
              </a:buClr>
              <a:buSzTx/>
              <a:buFont typeface="Wingdings" pitchFamily="0" charset="2"/>
              <a:buChar char="n"/>
              <a:defRPr lang="en-us" sz="32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1pPr>
            <a:lvl2pPr marL="742950" indent="-285750">
              <a:spcBef>
                <a:spcPts val="0"/>
              </a:spcBef>
              <a:buClr>
                <a:schemeClr val="accent2"/>
              </a:buClr>
              <a:buSzTx/>
              <a:buFont typeface="Wingdings" pitchFamily="0" charset="2"/>
              <a:buChar char="¨"/>
              <a:defRPr lang="en-us" sz="28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2pPr>
            <a:lvl3pPr marL="1143000" indent="-228600">
              <a:spcBef>
                <a:spcPts val="0"/>
              </a:spcBef>
              <a:buClr>
                <a:schemeClr val="bg2"/>
              </a:buClr>
              <a:buSzTx/>
              <a:buFont typeface="Wingdings" pitchFamily="0" charset="2"/>
              <a:buChar char="n"/>
              <a:defRPr lang="en-us" sz="24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3pPr>
            <a:lvl4pPr marL="1600200" indent="-228600">
              <a:spcBef>
                <a:spcPts val="0"/>
              </a:spcBef>
              <a:buClr>
                <a:schemeClr val="accent2"/>
              </a:buClr>
              <a:buSzTx/>
              <a:buFont typeface="Wingdings" pitchFamily="0" charset="2"/>
              <a:buChar char="¨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4pPr>
            <a:lvl5pPr marL="2057400" indent="-228600">
              <a:spcBef>
                <a:spcPts val="0"/>
              </a:spcBef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9pPr>
          </a:lstStyle>
          <a:p>
            <a:pPr>
              <a:spcBef>
                <a:spcPts val="0"/>
              </a:spcBef>
              <a:buNone/>
              <a:defRPr lang="en-us"/>
            </a:pPr>
            <a:r>
              <a:rPr lang="en-us" sz="2000" b="1" cap="none"/>
              <a:t>Referência</a:t>
            </a:r>
            <a:endParaRPr lang="pt-br" sz="2000" b="1" cap="none"/>
          </a:p>
        </p:txBody>
      </p:sp>
      <p:sp>
        <p:nvSpPr>
          <p:cNvPr id="7" name="CaixaDeTexto 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LB0AAGsYAAD9QAAAsRoAABAgAAAmAAAACAAAAP//////////"/>
              </a:ext>
            </a:extLst>
          </p:cNvSpPr>
          <p:nvPr/>
        </p:nvSpPr>
        <p:spPr>
          <a:xfrm>
            <a:off x="4742180" y="3969385"/>
            <a:ext cx="582231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http://professorcesarcosta.com.br/disciplinas/cosed</a:t>
            </a:r>
            <a:endParaRPr lang="pt-br" cap="none"/>
          </a:p>
        </p:txBody>
      </p:sp>
      <p:sp>
        <p:nvSpPr>
          <p:cNvPr id="8" name="CaixaDeTexto 2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qRwAABcTAACcPwAAXRUAABAgAAAmAAAACAAAAP//////////"/>
              </a:ext>
            </a:extLst>
          </p:cNvSpPr>
          <p:nvPr/>
        </p:nvSpPr>
        <p:spPr>
          <a:xfrm>
            <a:off x="4658995" y="3103245"/>
            <a:ext cx="568134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https://projects.laas.fr/tina/</a:t>
            </a:r>
            <a:endParaRPr lang="pt-br" cap="none"/>
          </a:p>
        </p:txBody>
      </p:sp>
      <p:sp>
        <p:nvSpPr>
          <p:cNvPr id="9" name="CaixaDeTexto 6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hoAAJkIAABBQAAA2A4AABAgAAAmAAAACAAAAP//////////"/>
              </a:ext>
            </a:extLst>
          </p:cNvSpPr>
          <p:nvPr/>
        </p:nvSpPr>
        <p:spPr>
          <a:xfrm>
            <a:off x="4227830" y="1397635"/>
            <a:ext cx="6217285" cy="1015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000" cap="none"/>
              <a:t>Miyagi, Paulo Eigi. Controle programável: Fundamentos do</a:t>
            </a:r>
            <a:endParaRPr lang="pt-br" sz="2000" cap="none"/>
          </a:p>
          <a:p>
            <a:pPr>
              <a:defRPr lang="en-us"/>
            </a:pPr>
            <a:r>
              <a:rPr lang="pt-br" sz="2000" cap="none"/>
              <a:t>Controle de Sistemas a Eventos Discretos. 1.a Edição, São </a:t>
            </a:r>
            <a:endParaRPr lang="pt-br" sz="2000" cap="none"/>
          </a:p>
          <a:p>
            <a:pPr>
              <a:defRPr lang="en-us"/>
            </a:pPr>
            <a:r>
              <a:rPr lang="pt-br" sz="2000" cap="none"/>
              <a:t>Paulo: Blücher, 1996.</a:t>
            </a:r>
            <a:endParaRPr lang="pt-br" sz="20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EckT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fwEAADUhAADMOgAA1SMAAAAgAAAmAAAACAAAAP//////////"/>
              </a:ext>
            </a:extLst>
          </p:cNvSpPr>
          <p:nvPr/>
        </p:nvSpPr>
        <p:spPr>
          <a:xfrm>
            <a:off x="243205" y="5398135"/>
            <a:ext cx="9314815" cy="426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</a:p>
        </p:txBody>
      </p:sp>
      <p:sp>
        <p:nvSpPr>
          <p:cNvPr id="6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bgMAAJIIAADbPgAAQg0AAAAgAAAmAAAACAAAAP//////////"/>
              </a:ext>
            </a:extLst>
          </p:cNvSpPr>
          <p:nvPr/>
        </p:nvSpPr>
        <p:spPr>
          <a:xfrm>
            <a:off x="557530" y="1393190"/>
            <a:ext cx="9660255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just">
              <a:buFont typeface="Wingdings" pitchFamily="2" charset="2"/>
              <a:buChar char=""/>
              <a:defRPr lang="pt-br" sz="2200" cap="none"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A figura 1 mostra os elementos básicos de um grafo associado às redes de Petri.</a:t>
            </a:r>
          </a:p>
        </p:txBody>
      </p:sp>
      <p:pic>
        <p:nvPicPr>
          <p:cNvPr id="7" name="Imagem1"/>
          <p:cNvPicPr>
            <a:picLocks noChangeAspect="1"/>
            <a:extLst>
              <a:ext uri="smNativeData">
                <pr:smNativeData xmlns:pr="smNativeData" xmlns="smNativeData" val="SMDATA_17_LpBzahMAAAAlAAAAEQAAAC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EIGAABDFAAAaDsAADQl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017270" y="3293745"/>
            <a:ext cx="8639810" cy="275399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QEAANMKAAAcPwAAoxMAAAAgAAAmAAAACAAAAP//////////"/>
              </a:ext>
            </a:extLst>
          </p:cNvSpPr>
          <p:nvPr/>
        </p:nvSpPr>
        <p:spPr>
          <a:xfrm>
            <a:off x="254635" y="1759585"/>
            <a:ext cx="10004425" cy="14325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A representação gráfica das redes de Petri tem se mostrado muito útil, pois permite a visualização dos processos e a comunicação entre eles.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Calibri" pitchFamily="2" charset="0"/>
                <a:cs typeface="Arial" pitchFamily="2" charset="0"/>
              </a:defRPr>
            </a:pPr>
          </a:p>
          <a:p>
            <a:pPr marL="342900" indent="-342900">
              <a:buFont typeface="Wingdings" pitchFamily="0" charset="2"/>
              <a:buChar char="§"/>
              <a:defRPr lang="pt-br" sz="2200" cap="none">
                <a:latin typeface="Arial" pitchFamily="2" charset="0"/>
                <a:ea typeface="Calibri" pitchFamily="2" charset="0"/>
                <a:cs typeface="Arial" pitchFamily="2" charset="0"/>
              </a:defRPr>
            </a:pPr>
          </a:p>
        </p:txBody>
      </p:sp>
      <p:sp>
        <p:nvSpPr>
          <p:cNvPr id="6" name="CaixaDeTexto 14"/>
          <p:cNvSpPr>
            <a:extLst>
              <a:ext uri="smNativeData">
                <pr:smNativeData xmlns:pr="smNativeData" xmlns="smNativeData" val="SMDATA_15_LpBz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QAAADwRAADJOgAA2h8AAAAAAAAmAAAACAAAAP//////////"/>
              </a:ext>
            </a:extLst>
          </p:cNvSpPr>
          <p:nvPr/>
        </p:nvSpPr>
        <p:spPr>
          <a:xfrm>
            <a:off x="127635" y="2801620"/>
            <a:ext cx="9428480" cy="23761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As redes de Petri são formadas por dois tipos de componentes (Figura 2):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  <a:p>
            <a:pPr marL="342900" indent="-342900">
              <a:buFont typeface="Wingdings" pitchFamily="0" charset="2"/>
              <a:buChar char="§"/>
              <a:defRPr lang="en-us" sz="2200" cap="none"/>
            </a:pP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  <a:p>
            <a:pPr marL="342900" indent="-342900">
              <a:buFontTx/>
              <a:buChar char="-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Um ativo denominado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transição</a:t>
            </a:r>
            <a:r>
              <a:rPr lang="pt-br" b="1" cap="none">
                <a:latin typeface="Arial" pitchFamily="2" charset="0"/>
                <a:ea typeface="Calibri" pitchFamily="2" charset="0"/>
                <a:cs typeface="Arial" pitchFamily="2" charset="0"/>
              </a:rPr>
              <a:t>;</a:t>
            </a:r>
            <a:endParaRPr lang="pt-br" b="1" cap="none">
              <a:latin typeface="Arial" pitchFamily="2" charset="0"/>
              <a:ea typeface="Calibri" pitchFamily="2" charset="0"/>
              <a:cs typeface="Arial" pitchFamily="2" charset="0"/>
            </a:endParaRPr>
          </a:p>
          <a:p>
            <a:pPr>
              <a:defRPr lang="en-us" sz="2200" cap="none"/>
            </a:pP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  <a:p>
            <a:pPr marL="342900" indent="-342900">
              <a:buFontTx/>
              <a:buChar char="-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Outro passivo denominado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lugar. </a:t>
            </a:r>
            <a:endParaRPr lang="pt-br" b="1" i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7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R8AAPMDAACaOwAAjAcAABAgAAAmAAAACAAAAP//////////"/>
              </a:ext>
            </a:extLst>
          </p:cNvSpPr>
          <p:nvPr/>
        </p:nvSpPr>
        <p:spPr>
          <a:xfrm>
            <a:off x="5065395" y="641985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  <p:pic>
        <p:nvPicPr>
          <p:cNvPr id="8" name="Imagem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OwVAABBIAAARjAAAB8o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3563620" y="5243195"/>
            <a:ext cx="4283710" cy="127889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AIAAOMMAAAcPwAAkxEAAAAgAAAmAAAACAAAAP//////////"/>
              </a:ext>
            </a:extLst>
          </p:cNvSpPr>
          <p:nvPr/>
        </p:nvSpPr>
        <p:spPr>
          <a:xfrm>
            <a:off x="439420" y="2094865"/>
            <a:ext cx="981964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Os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correspondem às variáveis de estado e as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transições 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ás ações (eventos) realizadas pelo sistema.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6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AIAAHwYAACiOwAATCEAAAAgAAAmAAAACAAAAP//////////"/>
              </a:ext>
            </a:extLst>
          </p:cNvSpPr>
          <p:nvPr/>
        </p:nvSpPr>
        <p:spPr>
          <a:xfrm>
            <a:off x="439420" y="3980180"/>
            <a:ext cx="9254490" cy="14325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A realização de uma ação (evento) está associada a algumas pré-condições (condições de algumas variáveis de estado), ou seja, existe uma relação entre os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e as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transições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, que possibilita a realização de uma ação. 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7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QMAABMHAAByHwAArAoAABAgAAAmAAAACAAAAP//////////"/>
              </a:ext>
            </a:extLst>
          </p:cNvSpPr>
          <p:nvPr/>
        </p:nvSpPr>
        <p:spPr>
          <a:xfrm>
            <a:off x="488315" y="1149985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bQEAAM4OAACdPgAAfhMAAAAgAAAmAAAACAAAAP//////////"/>
              </a:ext>
            </a:extLst>
          </p:cNvSpPr>
          <p:nvPr/>
        </p:nvSpPr>
        <p:spPr>
          <a:xfrm>
            <a:off x="231775" y="2406650"/>
            <a:ext cx="994664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Assim, após a realização de uma ação (evento), alguns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terão suas informações alteradas (pós-condições).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6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WQIAAAocAAAQPAAAyiIAAAAgAAAmAAAACAAAAP//////////"/>
              </a:ext>
            </a:extLst>
          </p:cNvSpPr>
          <p:nvPr/>
        </p:nvSpPr>
        <p:spPr>
          <a:xfrm>
            <a:off x="381635" y="4558030"/>
            <a:ext cx="9382125" cy="1097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Graficamente, os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são representados por círculos e as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transições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por traços ou barras. Estes dois elementos são os vértices do grafo associado as redes de Petri. 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7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gIAAFwHAAA7HwAA9QoAABAgAAAmAAAACAAAAP//////////"/>
              </a:ext>
            </a:extLst>
          </p:cNvSpPr>
          <p:nvPr/>
        </p:nvSpPr>
        <p:spPr>
          <a:xfrm>
            <a:off x="453390" y="119634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kAEAAF0CAAAPGgAAIgkAABAAAAAmAAAACAAAAP//////////"/>
              </a:ext>
            </a:extLst>
          </p:cNvSpPr>
          <p:nvPr/>
        </p:nvSpPr>
        <p:spPr>
          <a:xfrm>
            <a:off x="254000" y="384175"/>
            <a:ext cx="3982085" cy="11004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REDES DE PETRI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LpBz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LpBz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8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EAIAAOENAABkPwAAsRYAAAAgAAAmAAAACAAAAP//////////"/>
              </a:ext>
            </a:extLst>
          </p:cNvSpPr>
          <p:nvPr/>
        </p:nvSpPr>
        <p:spPr>
          <a:xfrm>
            <a:off x="335280" y="2256155"/>
            <a:ext cx="9969500" cy="14325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Os vértices são interligados por arcos dirigidos (setas). Os arcos que interligam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às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transições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correspondem à relação entre condições verdadeiras, que em um dado momento, possibilitam a execução das ações. 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6" name="CaixaDeTexto 14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QEAAHgbAADZOwAAOCIAAAAgAAAmAAAACAAAAP//////////"/>
              </a:ext>
            </a:extLst>
          </p:cNvSpPr>
          <p:nvPr/>
        </p:nvSpPr>
        <p:spPr>
          <a:xfrm>
            <a:off x="254635" y="4465320"/>
            <a:ext cx="9474200" cy="1097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 sz="2200" cap="none"/>
            </a:pP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Enquanto os arcos que interligam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transições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aos </a:t>
            </a:r>
            <a:r>
              <a:rPr lang="pt-br" b="1" i="1" cap="none">
                <a:latin typeface="Arial" pitchFamily="2" charset="0"/>
                <a:ea typeface="Calibri" pitchFamily="2" charset="0"/>
                <a:cs typeface="Arial" pitchFamily="2" charset="0"/>
              </a:rPr>
              <a:t>lugares</a:t>
            </a:r>
            <a:r>
              <a:rPr lang="pt-br" cap="none">
                <a:latin typeface="Arial" pitchFamily="2" charset="0"/>
                <a:ea typeface="Calibri" pitchFamily="2" charset="0"/>
                <a:cs typeface="Arial" pitchFamily="2" charset="0"/>
              </a:rPr>
              <a:t> representam a relação entre as ações e as condições que se tornam verdadeiras com a execução das ações. </a:t>
            </a:r>
            <a:endParaRPr lang="pt-br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7" name="CaixaDeTexto 17"/>
          <p:cNvSpPr>
            <a:extLst>
              <a:ext uri="smNativeData">
                <pr:smNativeData xmlns:pr="smNativeData" xmlns="smNativeData" val="SMDATA_15_LpBz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AQAADgHAABxIAAA0QoAABAgAAAmAAAACAAAAP//////////"/>
              </a:ext>
            </a:extLst>
          </p:cNvSpPr>
          <p:nvPr/>
        </p:nvSpPr>
        <p:spPr>
          <a:xfrm>
            <a:off x="650240" y="1173480"/>
            <a:ext cx="462343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3200" cap="none"/>
              <a:t>Introdução</a:t>
            </a:r>
            <a:endParaRPr lang="pt-br" sz="32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5B9BD5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5B9BD5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Cesar da Costa</dc:creator>
  <cp:keywords/>
  <dc:description/>
  <cp:lastModifiedBy>USER</cp:lastModifiedBy>
  <cp:revision>0</cp:revision>
  <dcterms:created xsi:type="dcterms:W3CDTF">2022-01-16T23:09:25Z</dcterms:created>
  <dcterms:modified xsi:type="dcterms:W3CDTF">2026-08-05T19:34:06Z</dcterms:modified>
</cp:coreProperties>
</file>